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comat Pro" charset="1" panose="00000500000000000000"/>
      <p:regular r:id="rId10"/>
    </p:embeddedFont>
    <p:embeddedFont>
      <p:font typeface="Cocomat Pro Bold" charset="1" panose="00000700000000000000"/>
      <p:regular r:id="rId11"/>
    </p:embeddedFont>
    <p:embeddedFont>
      <p:font typeface="Cocomat Pro Italics" charset="1" panose="00000500000000000000"/>
      <p:regular r:id="rId12"/>
    </p:embeddedFont>
    <p:embeddedFont>
      <p:font typeface="Cocomat Pro Bold Italics" charset="1" panose="00000700000000000000"/>
      <p:regular r:id="rId13"/>
    </p:embeddedFont>
    <p:embeddedFont>
      <p:font typeface="Cocomat Pro Thin" charset="1" panose="00000200000000000000"/>
      <p:regular r:id="rId14"/>
    </p:embeddedFont>
    <p:embeddedFont>
      <p:font typeface="Cocomat Pro Thin Italics" charset="1" panose="00000200000000000000"/>
      <p:regular r:id="rId15"/>
    </p:embeddedFont>
    <p:embeddedFont>
      <p:font typeface="Cocomat Pro Heavy" charset="1" panose="00000A00000000000000"/>
      <p:regular r:id="rId16"/>
    </p:embeddedFont>
    <p:embeddedFont>
      <p:font typeface="Cocomat Pro Heavy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https://github.com/SinghSparsh/MEDIGUIDE" TargetMode="External" Type="http://schemas.openxmlformats.org/officeDocument/2006/relationships/hyperlink"/></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0">
            <a:off x="-1736148" y="-1361221"/>
            <a:ext cx="4860094" cy="3596470"/>
          </a:xfrm>
          <a:custGeom>
            <a:avLst/>
            <a:gdLst/>
            <a:ahLst/>
            <a:cxnLst/>
            <a:rect r="r" b="b" t="t" l="l"/>
            <a:pathLst>
              <a:path h="3596470" w="4860094">
                <a:moveTo>
                  <a:pt x="0" y="0"/>
                </a:moveTo>
                <a:lnTo>
                  <a:pt x="4860094" y="0"/>
                </a:lnTo>
                <a:lnTo>
                  <a:pt x="4860094" y="3596470"/>
                </a:lnTo>
                <a:lnTo>
                  <a:pt x="0" y="359647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7750" y="8239973"/>
            <a:ext cx="4860094" cy="3596470"/>
          </a:xfrm>
          <a:custGeom>
            <a:avLst/>
            <a:gdLst/>
            <a:ahLst/>
            <a:cxnLst/>
            <a:rect r="r" b="b" t="t" l="l"/>
            <a:pathLst>
              <a:path h="3596470" w="4860094">
                <a:moveTo>
                  <a:pt x="0" y="0"/>
                </a:moveTo>
                <a:lnTo>
                  <a:pt x="4860094" y="0"/>
                </a:lnTo>
                <a:lnTo>
                  <a:pt x="4860094" y="3596470"/>
                </a:lnTo>
                <a:lnTo>
                  <a:pt x="0" y="359647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11196" y="-769535"/>
            <a:ext cx="4860094" cy="3596470"/>
          </a:xfrm>
          <a:custGeom>
            <a:avLst/>
            <a:gdLst/>
            <a:ahLst/>
            <a:cxnLst/>
            <a:rect r="r" b="b" t="t" l="l"/>
            <a:pathLst>
              <a:path h="3596470" w="4860094">
                <a:moveTo>
                  <a:pt x="0" y="0"/>
                </a:moveTo>
                <a:lnTo>
                  <a:pt x="4860094" y="0"/>
                </a:lnTo>
                <a:lnTo>
                  <a:pt x="4860094" y="3596470"/>
                </a:lnTo>
                <a:lnTo>
                  <a:pt x="0" y="359647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411196" y="7696460"/>
            <a:ext cx="4860094" cy="3596470"/>
          </a:xfrm>
          <a:custGeom>
            <a:avLst/>
            <a:gdLst/>
            <a:ahLst/>
            <a:cxnLst/>
            <a:rect r="r" b="b" t="t" l="l"/>
            <a:pathLst>
              <a:path h="3596470" w="4860094">
                <a:moveTo>
                  <a:pt x="0" y="0"/>
                </a:moveTo>
                <a:lnTo>
                  <a:pt x="4860094" y="0"/>
                </a:lnTo>
                <a:lnTo>
                  <a:pt x="4860094" y="3596470"/>
                </a:lnTo>
                <a:lnTo>
                  <a:pt x="0" y="359647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40201" y="1773618"/>
            <a:ext cx="2161659" cy="2106635"/>
          </a:xfrm>
          <a:custGeom>
            <a:avLst/>
            <a:gdLst/>
            <a:ahLst/>
            <a:cxnLst/>
            <a:rect r="r" b="b" t="t" l="l"/>
            <a:pathLst>
              <a:path h="2106635" w="2161659">
                <a:moveTo>
                  <a:pt x="0" y="0"/>
                </a:moveTo>
                <a:lnTo>
                  <a:pt x="2161659" y="0"/>
                </a:lnTo>
                <a:lnTo>
                  <a:pt x="2161659" y="2106634"/>
                </a:lnTo>
                <a:lnTo>
                  <a:pt x="0" y="2106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301973">
            <a:off x="2502494" y="844678"/>
            <a:ext cx="1799808" cy="1302407"/>
          </a:xfrm>
          <a:custGeom>
            <a:avLst/>
            <a:gdLst/>
            <a:ahLst/>
            <a:cxnLst/>
            <a:rect r="r" b="b" t="t" l="l"/>
            <a:pathLst>
              <a:path h="1302407" w="1799808">
                <a:moveTo>
                  <a:pt x="0" y="0"/>
                </a:moveTo>
                <a:lnTo>
                  <a:pt x="1799808" y="0"/>
                </a:lnTo>
                <a:lnTo>
                  <a:pt x="1799808" y="1302407"/>
                </a:lnTo>
                <a:lnTo>
                  <a:pt x="0" y="1302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170385" y="1040307"/>
            <a:ext cx="2374254" cy="2197264"/>
          </a:xfrm>
          <a:custGeom>
            <a:avLst/>
            <a:gdLst/>
            <a:ahLst/>
            <a:cxnLst/>
            <a:rect r="r" b="b" t="t" l="l"/>
            <a:pathLst>
              <a:path h="2197264" w="2374254">
                <a:moveTo>
                  <a:pt x="0" y="0"/>
                </a:moveTo>
                <a:lnTo>
                  <a:pt x="2374254" y="0"/>
                </a:lnTo>
                <a:lnTo>
                  <a:pt x="2374254" y="2197264"/>
                </a:lnTo>
                <a:lnTo>
                  <a:pt x="0" y="21972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89093" y="6354371"/>
            <a:ext cx="1934853" cy="1885602"/>
          </a:xfrm>
          <a:custGeom>
            <a:avLst/>
            <a:gdLst/>
            <a:ahLst/>
            <a:cxnLst/>
            <a:rect r="r" b="b" t="t" l="l"/>
            <a:pathLst>
              <a:path h="1885602" w="1934853">
                <a:moveTo>
                  <a:pt x="0" y="0"/>
                </a:moveTo>
                <a:lnTo>
                  <a:pt x="1934853" y="0"/>
                </a:lnTo>
                <a:lnTo>
                  <a:pt x="1934853" y="1885602"/>
                </a:lnTo>
                <a:lnTo>
                  <a:pt x="0" y="1885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209345">
            <a:off x="16863815" y="3749918"/>
            <a:ext cx="2564657" cy="1991106"/>
          </a:xfrm>
          <a:custGeom>
            <a:avLst/>
            <a:gdLst/>
            <a:ahLst/>
            <a:cxnLst/>
            <a:rect r="r" b="b" t="t" l="l"/>
            <a:pathLst>
              <a:path h="1991106" w="2564657">
                <a:moveTo>
                  <a:pt x="0" y="0"/>
                </a:moveTo>
                <a:lnTo>
                  <a:pt x="2564656" y="0"/>
                </a:lnTo>
                <a:lnTo>
                  <a:pt x="2564656" y="1991106"/>
                </a:lnTo>
                <a:lnTo>
                  <a:pt x="0" y="19911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8259990">
            <a:off x="-129890" y="2756936"/>
            <a:ext cx="1504978" cy="1168410"/>
          </a:xfrm>
          <a:custGeom>
            <a:avLst/>
            <a:gdLst/>
            <a:ahLst/>
            <a:cxnLst/>
            <a:rect r="r" b="b" t="t" l="l"/>
            <a:pathLst>
              <a:path h="1168410" w="1504978">
                <a:moveTo>
                  <a:pt x="1504978" y="0"/>
                </a:moveTo>
                <a:lnTo>
                  <a:pt x="0" y="0"/>
                </a:lnTo>
                <a:lnTo>
                  <a:pt x="0" y="1168410"/>
                </a:lnTo>
                <a:lnTo>
                  <a:pt x="1504978" y="1168410"/>
                </a:lnTo>
                <a:lnTo>
                  <a:pt x="150497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3793686" y="7712464"/>
            <a:ext cx="1627345" cy="1204235"/>
          </a:xfrm>
          <a:custGeom>
            <a:avLst/>
            <a:gdLst/>
            <a:ahLst/>
            <a:cxnLst/>
            <a:rect r="r" b="b" t="t" l="l"/>
            <a:pathLst>
              <a:path h="1204235" w="1627345">
                <a:moveTo>
                  <a:pt x="0" y="0"/>
                </a:moveTo>
                <a:lnTo>
                  <a:pt x="1627345" y="0"/>
                </a:lnTo>
                <a:lnTo>
                  <a:pt x="1627345" y="1204235"/>
                </a:lnTo>
                <a:lnTo>
                  <a:pt x="0" y="1204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1863" y="5408871"/>
            <a:ext cx="1324071" cy="979813"/>
          </a:xfrm>
          <a:custGeom>
            <a:avLst/>
            <a:gdLst/>
            <a:ahLst/>
            <a:cxnLst/>
            <a:rect r="r" b="b" t="t" l="l"/>
            <a:pathLst>
              <a:path h="979813" w="1324071">
                <a:moveTo>
                  <a:pt x="0" y="0"/>
                </a:moveTo>
                <a:lnTo>
                  <a:pt x="1324071" y="0"/>
                </a:lnTo>
                <a:lnTo>
                  <a:pt x="1324071" y="979812"/>
                </a:lnTo>
                <a:lnTo>
                  <a:pt x="0" y="979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28799" y="3660891"/>
            <a:ext cx="15612444" cy="2112010"/>
          </a:xfrm>
          <a:prstGeom prst="rect">
            <a:avLst/>
          </a:prstGeom>
        </p:spPr>
        <p:txBody>
          <a:bodyPr anchor="t" rtlCol="false" tIns="0" lIns="0" bIns="0" rIns="0">
            <a:spAutoFit/>
          </a:bodyPr>
          <a:lstStyle/>
          <a:p>
            <a:pPr algn="ctr" marL="0" indent="0" lvl="0">
              <a:lnSpc>
                <a:spcPts val="8320"/>
              </a:lnSpc>
            </a:pPr>
            <a:r>
              <a:rPr lang="en-US" sz="6500" spc="247">
                <a:solidFill>
                  <a:srgbClr val="A0325B"/>
                </a:solidFill>
                <a:latin typeface="Cocomat Pro Heavy"/>
              </a:rPr>
              <a:t>MEDIGUIDE THE BRAIN STROKE PREDICITON APPLICATION</a:t>
            </a:r>
          </a:p>
        </p:txBody>
      </p:sp>
      <p:sp>
        <p:nvSpPr>
          <p:cNvPr name="Freeform 15" id="15"/>
          <p:cNvSpPr/>
          <p:nvPr/>
        </p:nvSpPr>
        <p:spPr>
          <a:xfrm flipH="false" flipV="false" rot="4301973">
            <a:off x="17528595" y="6372496"/>
            <a:ext cx="1235095" cy="893760"/>
          </a:xfrm>
          <a:custGeom>
            <a:avLst/>
            <a:gdLst/>
            <a:ahLst/>
            <a:cxnLst/>
            <a:rect r="r" b="b" t="t" l="l"/>
            <a:pathLst>
              <a:path h="893760" w="1235095">
                <a:moveTo>
                  <a:pt x="0" y="0"/>
                </a:moveTo>
                <a:lnTo>
                  <a:pt x="1235096" y="0"/>
                </a:lnTo>
                <a:lnTo>
                  <a:pt x="1235096" y="893760"/>
                </a:lnTo>
                <a:lnTo>
                  <a:pt x="0" y="893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9222352" y="6325796"/>
            <a:ext cx="7618891" cy="1988811"/>
          </a:xfrm>
          <a:prstGeom prst="rect">
            <a:avLst/>
          </a:prstGeom>
        </p:spPr>
        <p:txBody>
          <a:bodyPr anchor="t" rtlCol="false" tIns="0" lIns="0" bIns="0" rIns="0">
            <a:spAutoFit/>
          </a:bodyPr>
          <a:lstStyle/>
          <a:p>
            <a:pPr algn="ctr">
              <a:lnSpc>
                <a:spcPts val="4096"/>
              </a:lnSpc>
            </a:pPr>
            <a:r>
              <a:rPr lang="en-US" sz="3200" spc="121">
                <a:solidFill>
                  <a:srgbClr val="A0325B"/>
                </a:solidFill>
                <a:latin typeface="Cocomat Pro"/>
              </a:rPr>
              <a:t>by- Kumar Gaurav (2021UCA1801)</a:t>
            </a:r>
          </a:p>
          <a:p>
            <a:pPr algn="ctr">
              <a:lnSpc>
                <a:spcPts val="4096"/>
              </a:lnSpc>
            </a:pPr>
            <a:r>
              <a:rPr lang="en-US" sz="3200" spc="121">
                <a:solidFill>
                  <a:srgbClr val="A0325B"/>
                </a:solidFill>
                <a:latin typeface="Cocomat Pro"/>
              </a:rPr>
              <a:t>    Sparsh Singh (2021UCA1844)</a:t>
            </a:r>
          </a:p>
          <a:p>
            <a:pPr algn="ctr">
              <a:lnSpc>
                <a:spcPts val="4096"/>
              </a:lnSpc>
            </a:pPr>
            <a:r>
              <a:rPr lang="en-US" sz="3200" spc="121">
                <a:solidFill>
                  <a:srgbClr val="A0325B"/>
                </a:solidFill>
                <a:latin typeface="Cocomat Pro"/>
              </a:rPr>
              <a:t>       Yash Kumar (2021UCA1855)</a:t>
            </a:r>
          </a:p>
          <a:p>
            <a:pPr algn="ctr" marL="0" indent="0" lvl="0">
              <a:lnSpc>
                <a:spcPts val="358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TextBox 2" id="2"/>
          <p:cNvSpPr txBox="true"/>
          <p:nvPr/>
        </p:nvSpPr>
        <p:spPr>
          <a:xfrm rot="0">
            <a:off x="4293088" y="531004"/>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METHODOLOGY</a:t>
            </a:r>
          </a:p>
        </p:txBody>
      </p:sp>
      <p:sp>
        <p:nvSpPr>
          <p:cNvPr name="Freeform 3" id="3"/>
          <p:cNvSpPr/>
          <p:nvPr/>
        </p:nvSpPr>
        <p:spPr>
          <a:xfrm flipH="false" flipV="false" rot="0">
            <a:off x="-1427474" y="7893347"/>
            <a:ext cx="4912348" cy="4787306"/>
          </a:xfrm>
          <a:custGeom>
            <a:avLst/>
            <a:gdLst/>
            <a:ahLst/>
            <a:cxnLst/>
            <a:rect r="r" b="b" t="t" l="l"/>
            <a:pathLst>
              <a:path h="4787306" w="4912348">
                <a:moveTo>
                  <a:pt x="0" y="0"/>
                </a:moveTo>
                <a:lnTo>
                  <a:pt x="4912348" y="0"/>
                </a:lnTo>
                <a:lnTo>
                  <a:pt x="4912348" y="4787306"/>
                </a:lnTo>
                <a:lnTo>
                  <a:pt x="0" y="478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2138059"/>
            <a:ext cx="17906762" cy="9988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SMOTE-ENN- ENN stands for Edited Nearest Neighbor. It uses SMOTE to oversample minority class and ENN to delete data from both classes identified as having different class between the observation’s class and its K-nearest neighbor majority class. It gives an accuracy of 87% and f1 score of .88 which is best till now </a:t>
            </a:r>
          </a:p>
        </p:txBody>
      </p:sp>
      <p:sp>
        <p:nvSpPr>
          <p:cNvPr name="TextBox 7" id="7"/>
          <p:cNvSpPr txBox="true"/>
          <p:nvPr/>
        </p:nvSpPr>
        <p:spPr>
          <a:xfrm rot="0">
            <a:off x="0" y="3994164"/>
            <a:ext cx="18288000" cy="9988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Adasyn-[9]The essential idea of ADASYN is to use a weighted distribution for different minority class examples according to their level of difficulty in learning, where more synthetic data is generated for minority class samples which are not as easy to learn as compared to minority samples. This gives an accuracy of 83% and f1 score of .84 which is the same as smote</a:t>
            </a:r>
          </a:p>
        </p:txBody>
      </p:sp>
      <p:sp>
        <p:nvSpPr>
          <p:cNvPr name="TextBox 8" id="8"/>
          <p:cNvSpPr txBox="true"/>
          <p:nvPr/>
        </p:nvSpPr>
        <p:spPr>
          <a:xfrm rot="0">
            <a:off x="0" y="5850269"/>
            <a:ext cx="18288000" cy="6686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SVM SMOTE-[10]It is a SMOTE variation which focuses on generating new minority class instances near borderlines with SVM so as to help establish boundaries between classes. This gives an accuracy of 89% and f1 score of .82 which is highest accuracy till now.</a:t>
            </a:r>
          </a:p>
        </p:txBody>
      </p:sp>
      <p:sp>
        <p:nvSpPr>
          <p:cNvPr name="TextBox 9" id="9"/>
          <p:cNvSpPr txBox="true"/>
          <p:nvPr/>
        </p:nvSpPr>
        <p:spPr>
          <a:xfrm rot="0">
            <a:off x="0" y="7376174"/>
            <a:ext cx="18288000" cy="9988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•BORDERLINE SMOTE-[11]This SMOTE variation uses only a few class samples on the border to combine new samples. Borderline SMOTE is divided into Noise, Danger and Safe categories. At last, a few number Danger samples were oversampled. This gives an accuracy of 91% and f1 score of .91 which is the highest accuracy till now.</a:t>
            </a:r>
          </a:p>
        </p:txBody>
      </p:sp>
      <p:sp>
        <p:nvSpPr>
          <p:cNvPr name="TextBox 10" id="10"/>
          <p:cNvSpPr txBox="true"/>
          <p:nvPr/>
        </p:nvSpPr>
        <p:spPr>
          <a:xfrm rot="0">
            <a:off x="0" y="9229725"/>
            <a:ext cx="18288000" cy="6686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SMOTEN- It stands for Synthetic Minority Over-sampling Technique for Nominal It expects that the data to resample are only made of categorical features. This gives an accuracy of 93% and f1 score of .93 which is highest accuracy till now.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42556" y="721969"/>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METHODOLOGY</a:t>
            </a:r>
          </a:p>
        </p:txBody>
      </p:sp>
      <p:sp>
        <p:nvSpPr>
          <p:cNvPr name="TextBox 5" id="5"/>
          <p:cNvSpPr txBox="true"/>
          <p:nvPr/>
        </p:nvSpPr>
        <p:spPr>
          <a:xfrm rot="0">
            <a:off x="0" y="2346011"/>
            <a:ext cx="18288000" cy="2658617"/>
          </a:xfrm>
          <a:prstGeom prst="rect">
            <a:avLst/>
          </a:prstGeom>
        </p:spPr>
        <p:txBody>
          <a:bodyPr anchor="t" rtlCol="false" tIns="0" lIns="0" bIns="0" rIns="0">
            <a:spAutoFit/>
          </a:bodyPr>
          <a:lstStyle/>
          <a:p>
            <a:pPr algn="ctr">
              <a:lnSpc>
                <a:spcPts val="3456"/>
              </a:lnSpc>
              <a:spcBef>
                <a:spcPct val="0"/>
              </a:spcBef>
            </a:pPr>
            <a:r>
              <a:rPr lang="en-US" sz="2700" spc="102">
                <a:solidFill>
                  <a:srgbClr val="4B578D"/>
                </a:solidFill>
                <a:latin typeface="Cocomat Pro Heavy"/>
              </a:rPr>
              <a:t>Ensembling best performing algorithms - So after all these techniques, we found that SMOTEN gives us the best-balanced data so we finalize this technique and then apply the other classification algorithms such as Random Forest Classifier, K nearest Neighbor, Logistic regression, Support vector machine, Adaboost, Naive Bias and we found that out of all models the KNN and random forest gives us the best result so we use ensemble learning voting classifier on them which gives us an accuracy of 99% and f1 score of .99 which is our proposed model for maximum accuracy</a:t>
            </a:r>
          </a:p>
        </p:txBody>
      </p:sp>
      <p:sp>
        <p:nvSpPr>
          <p:cNvPr name="TextBox 6" id="6"/>
          <p:cNvSpPr txBox="true"/>
          <p:nvPr/>
        </p:nvSpPr>
        <p:spPr>
          <a:xfrm rot="0">
            <a:off x="0" y="5692139"/>
            <a:ext cx="18288000" cy="3103117"/>
          </a:xfrm>
          <a:prstGeom prst="rect">
            <a:avLst/>
          </a:prstGeom>
        </p:spPr>
        <p:txBody>
          <a:bodyPr anchor="t" rtlCol="false" tIns="0" lIns="0" bIns="0" rIns="0">
            <a:spAutoFit/>
          </a:bodyPr>
          <a:lstStyle/>
          <a:p>
            <a:pPr algn="ctr">
              <a:lnSpc>
                <a:spcPts val="3456"/>
              </a:lnSpc>
              <a:spcBef>
                <a:spcPct val="0"/>
              </a:spcBef>
            </a:pPr>
            <a:r>
              <a:rPr lang="en-US" sz="2700" spc="102">
                <a:solidFill>
                  <a:srgbClr val="4B578D"/>
                </a:solidFill>
                <a:latin typeface="Cocomat Pro Heavy"/>
              </a:rPr>
              <a:t>To summarize our research paper aims to find the effective solution of handling imbalanced datasets, first by balancing dataset with ANN as baseline algorithm and using different techniques like SMOTE and its variants like SMOTE,SMOTE-TOMEK,Borderline SMOTE,SMOTE-ENN etc. and our novel model SMOTE-EN which performed best among all and in the end for best accuracy we use ensemble learning voting classifier on best performing models among all i.e. on KNN(98%) and Random Forest Classifier(99%) after performing other algorithms as well giving overall maximum accuracy of 99% and auc score of 0.99.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0">
            <a:off x="-1427474" y="7893347"/>
            <a:ext cx="4912348" cy="4787306"/>
          </a:xfrm>
          <a:custGeom>
            <a:avLst/>
            <a:gdLst/>
            <a:ahLst/>
            <a:cxnLst/>
            <a:rect r="r" b="b" t="t" l="l"/>
            <a:pathLst>
              <a:path h="4787306" w="4912348">
                <a:moveTo>
                  <a:pt x="0" y="0"/>
                </a:moveTo>
                <a:lnTo>
                  <a:pt x="4912348" y="0"/>
                </a:lnTo>
                <a:lnTo>
                  <a:pt x="4912348" y="4787306"/>
                </a:lnTo>
                <a:lnTo>
                  <a:pt x="0" y="478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4317536" y="-2340742"/>
            <a:ext cx="9652929" cy="14968484"/>
          </a:xfrm>
          <a:custGeom>
            <a:avLst/>
            <a:gdLst/>
            <a:ahLst/>
            <a:cxnLst/>
            <a:rect r="r" b="b" t="t" l="l"/>
            <a:pathLst>
              <a:path h="14968484" w="9652929">
                <a:moveTo>
                  <a:pt x="0" y="0"/>
                </a:moveTo>
                <a:lnTo>
                  <a:pt x="9652928" y="0"/>
                </a:lnTo>
                <a:lnTo>
                  <a:pt x="9652928" y="14968484"/>
                </a:lnTo>
                <a:lnTo>
                  <a:pt x="0" y="14968484"/>
                </a:lnTo>
                <a:lnTo>
                  <a:pt x="0" y="0"/>
                </a:lnTo>
                <a:close/>
              </a:path>
            </a:pathLst>
          </a:custGeom>
          <a:blipFill>
            <a:blip r:embed="rId4"/>
            <a:stretch>
              <a:fillRect l="-9014" t="0" r="-7292" b="-501"/>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BAD9"/>
        </a:solidFill>
      </p:bgPr>
    </p:bg>
    <p:spTree>
      <p:nvGrpSpPr>
        <p:cNvPr id="1" name=""/>
        <p:cNvGrpSpPr/>
        <p:nvPr/>
      </p:nvGrpSpPr>
      <p:grpSpPr>
        <a:xfrm>
          <a:off x="0" y="0"/>
          <a:ext cx="0" cy="0"/>
          <a:chOff x="0" y="0"/>
          <a:chExt cx="0" cy="0"/>
        </a:xfrm>
      </p:grpSpPr>
      <p:sp>
        <p:nvSpPr>
          <p:cNvPr name="Freeform 2" id="2"/>
          <p:cNvSpPr/>
          <p:nvPr/>
        </p:nvSpPr>
        <p:spPr>
          <a:xfrm flipH="false" flipV="false" rot="0">
            <a:off x="15264859" y="-3385322"/>
            <a:ext cx="5729433" cy="5583593"/>
          </a:xfrm>
          <a:custGeom>
            <a:avLst/>
            <a:gdLst/>
            <a:ahLst/>
            <a:cxnLst/>
            <a:rect r="r" b="b" t="t" l="l"/>
            <a:pathLst>
              <a:path h="5583593" w="5729433">
                <a:moveTo>
                  <a:pt x="0" y="0"/>
                </a:moveTo>
                <a:lnTo>
                  <a:pt x="5729433" y="0"/>
                </a:lnTo>
                <a:lnTo>
                  <a:pt x="5729433" y="5583593"/>
                </a:lnTo>
                <a:lnTo>
                  <a:pt x="0" y="5583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78014" y="5723326"/>
            <a:ext cx="4243304" cy="4243304"/>
          </a:xfrm>
          <a:custGeom>
            <a:avLst/>
            <a:gdLst/>
            <a:ahLst/>
            <a:cxnLst/>
            <a:rect r="r" b="b" t="t" l="l"/>
            <a:pathLst>
              <a:path h="4243304" w="4243304">
                <a:moveTo>
                  <a:pt x="0" y="0"/>
                </a:moveTo>
                <a:lnTo>
                  <a:pt x="4243304" y="0"/>
                </a:lnTo>
                <a:lnTo>
                  <a:pt x="4243304" y="4243304"/>
                </a:lnTo>
                <a:lnTo>
                  <a:pt x="0" y="4243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97782"/>
            <a:ext cx="2580943" cy="2205533"/>
          </a:xfrm>
          <a:custGeom>
            <a:avLst/>
            <a:gdLst/>
            <a:ahLst/>
            <a:cxnLst/>
            <a:rect r="r" b="b" t="t" l="l"/>
            <a:pathLst>
              <a:path h="2205533" w="2580943">
                <a:moveTo>
                  <a:pt x="0" y="0"/>
                </a:moveTo>
                <a:lnTo>
                  <a:pt x="2580943" y="0"/>
                </a:lnTo>
                <a:lnTo>
                  <a:pt x="2580943" y="2205533"/>
                </a:lnTo>
                <a:lnTo>
                  <a:pt x="0" y="2205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67178">
            <a:off x="-481203" y="7422634"/>
            <a:ext cx="3543348" cy="3124589"/>
          </a:xfrm>
          <a:custGeom>
            <a:avLst/>
            <a:gdLst/>
            <a:ahLst/>
            <a:cxnLst/>
            <a:rect r="r" b="b" t="t" l="l"/>
            <a:pathLst>
              <a:path h="3124589" w="3543348">
                <a:moveTo>
                  <a:pt x="0" y="0"/>
                </a:moveTo>
                <a:lnTo>
                  <a:pt x="3543349" y="0"/>
                </a:lnTo>
                <a:lnTo>
                  <a:pt x="3543349" y="3124589"/>
                </a:lnTo>
                <a:lnTo>
                  <a:pt x="0" y="3124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30320" y="2931940"/>
            <a:ext cx="10381613" cy="655803"/>
          </a:xfrm>
          <a:prstGeom prst="rect">
            <a:avLst/>
          </a:prstGeom>
        </p:spPr>
        <p:txBody>
          <a:bodyPr anchor="t" rtlCol="false" tIns="0" lIns="0" bIns="0" rIns="0">
            <a:spAutoFit/>
          </a:bodyPr>
          <a:lstStyle/>
          <a:p>
            <a:pPr marL="865190" indent="-432595" lvl="1">
              <a:lnSpc>
                <a:spcPts val="5129"/>
              </a:lnSpc>
              <a:buFont typeface="Arial"/>
              <a:buChar char="•"/>
            </a:pPr>
            <a:r>
              <a:rPr lang="en-US" sz="4007" spc="152">
                <a:solidFill>
                  <a:srgbClr val="000000"/>
                </a:solidFill>
                <a:latin typeface="Cocomat Pro Bold"/>
              </a:rPr>
              <a:t>Jupyter notebook</a:t>
            </a:r>
          </a:p>
        </p:txBody>
      </p:sp>
      <p:sp>
        <p:nvSpPr>
          <p:cNvPr name="TextBox 7" id="7"/>
          <p:cNvSpPr txBox="true"/>
          <p:nvPr/>
        </p:nvSpPr>
        <p:spPr>
          <a:xfrm rot="0">
            <a:off x="2752314" y="962025"/>
            <a:ext cx="12783373" cy="1199700"/>
          </a:xfrm>
          <a:prstGeom prst="rect">
            <a:avLst/>
          </a:prstGeom>
        </p:spPr>
        <p:txBody>
          <a:bodyPr anchor="t" rtlCol="false" tIns="0" lIns="0" bIns="0" rIns="0">
            <a:spAutoFit/>
          </a:bodyPr>
          <a:lstStyle/>
          <a:p>
            <a:pPr marL="0" indent="0" lvl="0">
              <a:lnSpc>
                <a:spcPts val="9462"/>
              </a:lnSpc>
            </a:pPr>
            <a:r>
              <a:rPr lang="en-US" sz="7392" spc="280">
                <a:solidFill>
                  <a:srgbClr val="A0325B"/>
                </a:solidFill>
                <a:latin typeface="Cocomat Pro Heavy"/>
              </a:rPr>
              <a:t>SOFTWARE REQUIRED</a:t>
            </a:r>
          </a:p>
        </p:txBody>
      </p:sp>
      <p:sp>
        <p:nvSpPr>
          <p:cNvPr name="TextBox 8" id="8"/>
          <p:cNvSpPr txBox="true"/>
          <p:nvPr/>
        </p:nvSpPr>
        <p:spPr>
          <a:xfrm rot="0">
            <a:off x="1950618" y="3864432"/>
            <a:ext cx="5717878" cy="654685"/>
          </a:xfrm>
          <a:prstGeom prst="rect">
            <a:avLst/>
          </a:prstGeom>
        </p:spPr>
        <p:txBody>
          <a:bodyPr anchor="t" rtlCol="false" tIns="0" lIns="0" bIns="0" rIns="0">
            <a:spAutoFit/>
          </a:bodyPr>
          <a:lstStyle/>
          <a:p>
            <a:pPr algn="ctr" marL="863599" indent="-431800" lvl="1">
              <a:lnSpc>
                <a:spcPts val="5119"/>
              </a:lnSpc>
              <a:buFont typeface="Arial"/>
              <a:buChar char="•"/>
            </a:pPr>
            <a:r>
              <a:rPr lang="en-US" sz="3999" spc="151">
                <a:solidFill>
                  <a:srgbClr val="000000"/>
                </a:solidFill>
                <a:latin typeface="Cocomat Pro Bold"/>
              </a:rPr>
              <a:t>GOOGLE COLLAB</a:t>
            </a:r>
          </a:p>
        </p:txBody>
      </p:sp>
      <p:sp>
        <p:nvSpPr>
          <p:cNvPr name="TextBox 9" id="9"/>
          <p:cNvSpPr txBox="true"/>
          <p:nvPr/>
        </p:nvSpPr>
        <p:spPr>
          <a:xfrm rot="0">
            <a:off x="1898976" y="4947742"/>
            <a:ext cx="16230600" cy="1302385"/>
          </a:xfrm>
          <a:prstGeom prst="rect">
            <a:avLst/>
          </a:prstGeom>
        </p:spPr>
        <p:txBody>
          <a:bodyPr anchor="t" rtlCol="false" tIns="0" lIns="0" bIns="0" rIns="0">
            <a:spAutoFit/>
          </a:bodyPr>
          <a:lstStyle/>
          <a:p>
            <a:pPr marL="863599" indent="-431800" lvl="1">
              <a:lnSpc>
                <a:spcPts val="5119"/>
              </a:lnSpc>
              <a:buFont typeface="Arial"/>
              <a:buChar char="•"/>
            </a:pPr>
            <a:r>
              <a:rPr lang="en-US" sz="3999" spc="151">
                <a:solidFill>
                  <a:srgbClr val="000000"/>
                </a:solidFill>
                <a:latin typeface="Cocomat Pro Bold"/>
              </a:rPr>
              <a:t>ONLINE DRAWING SOFTWARES FOR TABLE AND FLOWCHART CREATION.</a:t>
            </a:r>
          </a:p>
        </p:txBody>
      </p:sp>
      <p:sp>
        <p:nvSpPr>
          <p:cNvPr name="TextBox 10" id="10"/>
          <p:cNvSpPr txBox="true"/>
          <p:nvPr/>
        </p:nvSpPr>
        <p:spPr>
          <a:xfrm rot="0">
            <a:off x="1950618" y="6678752"/>
            <a:ext cx="4389735" cy="654685"/>
          </a:xfrm>
          <a:prstGeom prst="rect">
            <a:avLst/>
          </a:prstGeom>
        </p:spPr>
        <p:txBody>
          <a:bodyPr anchor="t" rtlCol="false" tIns="0" lIns="0" bIns="0" rIns="0">
            <a:spAutoFit/>
          </a:bodyPr>
          <a:lstStyle/>
          <a:p>
            <a:pPr algn="ctr" marL="863599" indent="-431800" lvl="1">
              <a:lnSpc>
                <a:spcPts val="5119"/>
              </a:lnSpc>
              <a:buFont typeface="Arial"/>
              <a:buChar char="•"/>
            </a:pPr>
            <a:r>
              <a:rPr lang="en-US" sz="3999" spc="151">
                <a:solidFill>
                  <a:srgbClr val="000000"/>
                </a:solidFill>
                <a:latin typeface="Cocomat Pro Bold"/>
              </a:rPr>
              <a:t>ANACONDA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90135" y="4656374"/>
            <a:ext cx="8967258" cy="5427059"/>
          </a:xfrm>
          <a:custGeom>
            <a:avLst/>
            <a:gdLst/>
            <a:ahLst/>
            <a:cxnLst/>
            <a:rect r="r" b="b" t="t" l="l"/>
            <a:pathLst>
              <a:path h="5427059" w="8967258">
                <a:moveTo>
                  <a:pt x="0" y="0"/>
                </a:moveTo>
                <a:lnTo>
                  <a:pt x="8967258" y="0"/>
                </a:lnTo>
                <a:lnTo>
                  <a:pt x="8967258" y="5427059"/>
                </a:lnTo>
                <a:lnTo>
                  <a:pt x="0" y="5427059"/>
                </a:lnTo>
                <a:lnTo>
                  <a:pt x="0" y="0"/>
                </a:lnTo>
                <a:close/>
              </a:path>
            </a:pathLst>
          </a:custGeom>
          <a:blipFill>
            <a:blip r:embed="rId6"/>
            <a:stretch>
              <a:fillRect l="0" t="0" r="0" b="0"/>
            </a:stretch>
          </a:blipFill>
        </p:spPr>
      </p:sp>
      <p:sp>
        <p:nvSpPr>
          <p:cNvPr name="TextBox 5" id="5"/>
          <p:cNvSpPr txBox="true"/>
          <p:nvPr/>
        </p:nvSpPr>
        <p:spPr>
          <a:xfrm rot="0">
            <a:off x="164453" y="2261282"/>
            <a:ext cx="14456106" cy="2214117"/>
          </a:xfrm>
          <a:prstGeom prst="rect">
            <a:avLst/>
          </a:prstGeom>
        </p:spPr>
        <p:txBody>
          <a:bodyPr anchor="t" rtlCol="false" tIns="0" lIns="0" bIns="0" rIns="0">
            <a:spAutoFit/>
          </a:bodyPr>
          <a:lstStyle/>
          <a:p>
            <a:pPr algn="ctr">
              <a:lnSpc>
                <a:spcPts val="3456"/>
              </a:lnSpc>
              <a:spcBef>
                <a:spcPct val="0"/>
              </a:spcBef>
            </a:pPr>
            <a:r>
              <a:rPr lang="en-US" sz="2700" spc="102">
                <a:solidFill>
                  <a:srgbClr val="231F20"/>
                </a:solidFill>
                <a:latin typeface="Cocomat Pro Heavy"/>
              </a:rPr>
              <a:t>ANN is our baseline model which takes input data in input layer which by passing through hidden layers finally transforms into valuable data in the output layer. When ANN is fed with imbalanced data it gives precision and recall for stroke 0.00 and auc score 0f .50 which indicates that it does not determine stroke correctly.</a:t>
            </a:r>
          </a:p>
        </p:txBody>
      </p:sp>
      <p:sp>
        <p:nvSpPr>
          <p:cNvPr name="TextBox 6" id="6"/>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28569" y="4421278"/>
            <a:ext cx="7290900" cy="5538795"/>
          </a:xfrm>
          <a:custGeom>
            <a:avLst/>
            <a:gdLst/>
            <a:ahLst/>
            <a:cxnLst/>
            <a:rect r="r" b="b" t="t" l="l"/>
            <a:pathLst>
              <a:path h="5538795" w="7290900">
                <a:moveTo>
                  <a:pt x="0" y="0"/>
                </a:moveTo>
                <a:lnTo>
                  <a:pt x="7290900" y="0"/>
                </a:lnTo>
                <a:lnTo>
                  <a:pt x="7290900" y="5538795"/>
                </a:lnTo>
                <a:lnTo>
                  <a:pt x="0" y="5538795"/>
                </a:lnTo>
                <a:lnTo>
                  <a:pt x="0" y="0"/>
                </a:lnTo>
                <a:close/>
              </a:path>
            </a:pathLst>
          </a:custGeom>
          <a:blipFill>
            <a:blip r:embed="rId6"/>
            <a:stretch>
              <a:fillRect l="0" t="0" r="0" b="-587"/>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691753" y="2367806"/>
            <a:ext cx="13928805" cy="1769617"/>
          </a:xfrm>
          <a:prstGeom prst="rect">
            <a:avLst/>
          </a:prstGeom>
        </p:spPr>
        <p:txBody>
          <a:bodyPr anchor="t" rtlCol="false" tIns="0" lIns="0" bIns="0" rIns="0">
            <a:spAutoFit/>
          </a:bodyPr>
          <a:lstStyle/>
          <a:p>
            <a:pPr algn="ctr">
              <a:lnSpc>
                <a:spcPts val="3456"/>
              </a:lnSpc>
              <a:spcBef>
                <a:spcPct val="0"/>
              </a:spcBef>
            </a:pPr>
            <a:r>
              <a:rPr lang="en-US" sz="2700" spc="102">
                <a:solidFill>
                  <a:srgbClr val="231F20"/>
                </a:solidFill>
                <a:latin typeface="Cocomat Pro Heavy"/>
              </a:rPr>
              <a:t>ANN when fed with the data balanced with our best proposed method i.e. SMOTE-EN it gives accuracy of 93% precision of .90 recall of .96 ,f1 score of 0.96 and AUC of 0.93 which is very good as compared to without sampling baseline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64409" y="4684912"/>
            <a:ext cx="9255060" cy="4920983"/>
          </a:xfrm>
          <a:custGeom>
            <a:avLst/>
            <a:gdLst/>
            <a:ahLst/>
            <a:cxnLst/>
            <a:rect r="r" b="b" t="t" l="l"/>
            <a:pathLst>
              <a:path h="4920983" w="9255060">
                <a:moveTo>
                  <a:pt x="0" y="0"/>
                </a:moveTo>
                <a:lnTo>
                  <a:pt x="9255060" y="0"/>
                </a:lnTo>
                <a:lnTo>
                  <a:pt x="9255060" y="4920983"/>
                </a:lnTo>
                <a:lnTo>
                  <a:pt x="0" y="4920983"/>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446599" y="2295495"/>
            <a:ext cx="14173960" cy="2035175"/>
          </a:xfrm>
          <a:prstGeom prst="rect">
            <a:avLst/>
          </a:prstGeom>
        </p:spPr>
        <p:txBody>
          <a:bodyPr anchor="t" rtlCol="false" tIns="0" lIns="0" bIns="0" rIns="0">
            <a:spAutoFit/>
          </a:bodyPr>
          <a:lstStyle/>
          <a:p>
            <a:pPr algn="ctr">
              <a:lnSpc>
                <a:spcPts val="3199"/>
              </a:lnSpc>
              <a:spcBef>
                <a:spcPct val="0"/>
              </a:spcBef>
            </a:pPr>
            <a:r>
              <a:rPr lang="en-US" sz="2499" spc="94">
                <a:solidFill>
                  <a:srgbClr val="231F20"/>
                </a:solidFill>
                <a:latin typeface="Cocomat Pro Heavy"/>
              </a:rPr>
              <a:t>Support Vector Machine- It is supervised machine learning algorithm whose main objective is to find the optimal hyperplane in an N-dimensional space that can separate the data points in different classes in the feature space. When we fed the balanced data to SVM it gives accuracy of 91% precision of .89 recall of .94 ,f1 score of 0.91 and AUC of 0.911.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52676" y="4845498"/>
            <a:ext cx="9382648" cy="5143500"/>
          </a:xfrm>
          <a:custGeom>
            <a:avLst/>
            <a:gdLst/>
            <a:ahLst/>
            <a:cxnLst/>
            <a:rect r="r" b="b" t="t" l="l"/>
            <a:pathLst>
              <a:path h="5143500" w="9382648">
                <a:moveTo>
                  <a:pt x="0" y="0"/>
                </a:moveTo>
                <a:lnTo>
                  <a:pt x="9382648" y="0"/>
                </a:lnTo>
                <a:lnTo>
                  <a:pt x="9382648" y="5143500"/>
                </a:lnTo>
                <a:lnTo>
                  <a:pt x="0" y="5143500"/>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1028700" y="2336225"/>
            <a:ext cx="13591858" cy="2261623"/>
          </a:xfrm>
          <a:prstGeom prst="rect">
            <a:avLst/>
          </a:prstGeom>
        </p:spPr>
        <p:txBody>
          <a:bodyPr anchor="t" rtlCol="false" tIns="0" lIns="0" bIns="0" rIns="0">
            <a:spAutoFit/>
          </a:bodyPr>
          <a:lstStyle/>
          <a:p>
            <a:pPr algn="ctr">
              <a:lnSpc>
                <a:spcPts val="2973"/>
              </a:lnSpc>
              <a:spcBef>
                <a:spcPct val="0"/>
              </a:spcBef>
            </a:pPr>
            <a:r>
              <a:rPr lang="en-US" sz="2323" spc="88">
                <a:solidFill>
                  <a:srgbClr val="231F20"/>
                </a:solidFill>
                <a:latin typeface="Cocomat Pro Heavy"/>
              </a:rPr>
              <a:t>Random Forest is an ensemble of decision trees; it creates multiple decision trees and combines their predictions to make the final decision. The idea behind this is that multiple trees can work together to overcome the limitations of a single decision tree, such as overfitting, by reducing the variance and increasing the robustness of the model. When we fed the balanced data to random forest it gives accuracy of 99% precision of 1 recall of .98 ,f1 score of 0.99 and AUC of 0.989.</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52812" y="4733339"/>
            <a:ext cx="9566657" cy="5253306"/>
          </a:xfrm>
          <a:custGeom>
            <a:avLst/>
            <a:gdLst/>
            <a:ahLst/>
            <a:cxnLst/>
            <a:rect r="r" b="b" t="t" l="l"/>
            <a:pathLst>
              <a:path h="5253306" w="9566657">
                <a:moveTo>
                  <a:pt x="0" y="0"/>
                </a:moveTo>
                <a:lnTo>
                  <a:pt x="9566657" y="0"/>
                </a:lnTo>
                <a:lnTo>
                  <a:pt x="9566657" y="5253306"/>
                </a:lnTo>
                <a:lnTo>
                  <a:pt x="0" y="5253306"/>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1028700" y="2277833"/>
            <a:ext cx="13961301" cy="2261623"/>
          </a:xfrm>
          <a:prstGeom prst="rect">
            <a:avLst/>
          </a:prstGeom>
        </p:spPr>
        <p:txBody>
          <a:bodyPr anchor="t" rtlCol="false" tIns="0" lIns="0" bIns="0" rIns="0">
            <a:spAutoFit/>
          </a:bodyPr>
          <a:lstStyle/>
          <a:p>
            <a:pPr algn="ctr">
              <a:lnSpc>
                <a:spcPts val="2973"/>
              </a:lnSpc>
              <a:spcBef>
                <a:spcPct val="0"/>
              </a:spcBef>
            </a:pPr>
            <a:r>
              <a:rPr lang="en-US" sz="2323" spc="88">
                <a:solidFill>
                  <a:srgbClr val="231F20"/>
                </a:solidFill>
                <a:latin typeface="Cocomat Pro Heavy"/>
              </a:rPr>
              <a:t>KNN is a non-parametric, instance-based learning algorithm. In KNN, the classification of a new data point is determined by the class of its K nearest neighbors in the feature space. It can handle imbalanced data by adjusting the number of nearest neighbours i.e. K, which controls the decision. When we fed the balanced data to random forest it gives accuracy of 98% precision of 0.98 recall of .98 ,f1 score of 0.98 and AUC of 0.981.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72107" y="4695825"/>
            <a:ext cx="9343786" cy="5297171"/>
          </a:xfrm>
          <a:custGeom>
            <a:avLst/>
            <a:gdLst/>
            <a:ahLst/>
            <a:cxnLst/>
            <a:rect r="r" b="b" t="t" l="l"/>
            <a:pathLst>
              <a:path h="5297171" w="9343786">
                <a:moveTo>
                  <a:pt x="0" y="0"/>
                </a:moveTo>
                <a:lnTo>
                  <a:pt x="9343786" y="0"/>
                </a:lnTo>
                <a:lnTo>
                  <a:pt x="9343786" y="5297171"/>
                </a:lnTo>
                <a:lnTo>
                  <a:pt x="0" y="5297171"/>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621713" y="2396347"/>
            <a:ext cx="14224111" cy="1966103"/>
          </a:xfrm>
          <a:prstGeom prst="rect">
            <a:avLst/>
          </a:prstGeom>
        </p:spPr>
        <p:txBody>
          <a:bodyPr anchor="t" rtlCol="false" tIns="0" lIns="0" bIns="0" rIns="0">
            <a:spAutoFit/>
          </a:bodyPr>
          <a:lstStyle/>
          <a:p>
            <a:pPr algn="ctr">
              <a:lnSpc>
                <a:spcPts val="3101"/>
              </a:lnSpc>
              <a:spcBef>
                <a:spcPct val="0"/>
              </a:spcBef>
            </a:pPr>
            <a:r>
              <a:rPr lang="en-US" sz="2423" spc="92">
                <a:solidFill>
                  <a:srgbClr val="231F20"/>
                </a:solidFill>
                <a:latin typeface="Cocomat Pro Heavy"/>
              </a:rPr>
              <a:t>Logistic regression is a supervised machine learning algorithm mainly used for classification tasks where the goal is to predict the probability that an instance of belonging to a given class. When we fed the balanced data to Logistic Regression it gives accuracy of 81% precision of 0.80 recall of .82 ,f1 score of 0.81 and AUC of 0.807.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grpSp>
        <p:nvGrpSpPr>
          <p:cNvPr name="Group 2" id="2"/>
          <p:cNvGrpSpPr/>
          <p:nvPr/>
        </p:nvGrpSpPr>
        <p:grpSpPr>
          <a:xfrm rot="0">
            <a:off x="569393" y="1291134"/>
            <a:ext cx="3500724" cy="2454244"/>
            <a:chOff x="0" y="0"/>
            <a:chExt cx="3433136" cy="2406860"/>
          </a:xfrm>
        </p:grpSpPr>
        <p:sp>
          <p:nvSpPr>
            <p:cNvPr name="Freeform 3" id="3"/>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sp>
        <p:nvSpPr>
          <p:cNvPr name="Freeform 4" id="4"/>
          <p:cNvSpPr/>
          <p:nvPr/>
        </p:nvSpPr>
        <p:spPr>
          <a:xfrm flipH="false" flipV="false" rot="0">
            <a:off x="14616621" y="-1010929"/>
            <a:ext cx="4860094" cy="3596470"/>
          </a:xfrm>
          <a:custGeom>
            <a:avLst/>
            <a:gdLst/>
            <a:ahLst/>
            <a:cxnLst/>
            <a:rect r="r" b="b" t="t" l="l"/>
            <a:pathLst>
              <a:path h="3596470" w="4860094">
                <a:moveTo>
                  <a:pt x="0" y="0"/>
                </a:moveTo>
                <a:lnTo>
                  <a:pt x="4860095" y="0"/>
                </a:lnTo>
                <a:lnTo>
                  <a:pt x="4860095" y="3596470"/>
                </a:lnTo>
                <a:lnTo>
                  <a:pt x="0" y="359647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401347" y="7980808"/>
            <a:ext cx="4860094" cy="3596470"/>
          </a:xfrm>
          <a:custGeom>
            <a:avLst/>
            <a:gdLst/>
            <a:ahLst/>
            <a:cxnLst/>
            <a:rect r="r" b="b" t="t" l="l"/>
            <a:pathLst>
              <a:path h="3596470" w="4860094">
                <a:moveTo>
                  <a:pt x="4860094" y="0"/>
                </a:moveTo>
                <a:lnTo>
                  <a:pt x="0" y="0"/>
                </a:lnTo>
                <a:lnTo>
                  <a:pt x="0" y="3596470"/>
                </a:lnTo>
                <a:lnTo>
                  <a:pt x="4860094" y="3596470"/>
                </a:lnTo>
                <a:lnTo>
                  <a:pt x="4860094"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16048" y="7838257"/>
            <a:ext cx="4203167" cy="4257352"/>
          </a:xfrm>
          <a:custGeom>
            <a:avLst/>
            <a:gdLst/>
            <a:ahLst/>
            <a:cxnLst/>
            <a:rect r="r" b="b" t="t" l="l"/>
            <a:pathLst>
              <a:path h="4257352" w="4203167">
                <a:moveTo>
                  <a:pt x="0" y="0"/>
                </a:moveTo>
                <a:lnTo>
                  <a:pt x="4203167" y="0"/>
                </a:lnTo>
                <a:lnTo>
                  <a:pt x="4203167" y="4257351"/>
                </a:lnTo>
                <a:lnTo>
                  <a:pt x="0" y="4257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396953" y="243280"/>
            <a:ext cx="4673465" cy="838245"/>
          </a:xfrm>
          <a:prstGeom prst="rect">
            <a:avLst/>
          </a:prstGeom>
        </p:spPr>
        <p:txBody>
          <a:bodyPr anchor="t" rtlCol="false" tIns="0" lIns="0" bIns="0" rIns="0">
            <a:spAutoFit/>
          </a:bodyPr>
          <a:lstStyle/>
          <a:p>
            <a:pPr algn="ctr" marL="0" indent="0" lvl="0">
              <a:lnSpc>
                <a:spcPts val="6579"/>
              </a:lnSpc>
            </a:pPr>
            <a:r>
              <a:rPr lang="en-US" sz="5139" spc="195">
                <a:solidFill>
                  <a:srgbClr val="A0325B"/>
                </a:solidFill>
                <a:latin typeface="Cocomat Pro Heavy"/>
              </a:rPr>
              <a:t>CONTENTS</a:t>
            </a:r>
          </a:p>
        </p:txBody>
      </p:sp>
      <p:sp>
        <p:nvSpPr>
          <p:cNvPr name="TextBox 8" id="8"/>
          <p:cNvSpPr txBox="true"/>
          <p:nvPr/>
        </p:nvSpPr>
        <p:spPr>
          <a:xfrm rot="0">
            <a:off x="1661722" y="1546730"/>
            <a:ext cx="960596" cy="670698"/>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01</a:t>
            </a:r>
          </a:p>
        </p:txBody>
      </p:sp>
      <p:sp>
        <p:nvSpPr>
          <p:cNvPr name="TextBox 9" id="9"/>
          <p:cNvSpPr txBox="true"/>
          <p:nvPr/>
        </p:nvSpPr>
        <p:spPr>
          <a:xfrm rot="0">
            <a:off x="697978" y="2489681"/>
            <a:ext cx="3170331" cy="60591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Introduction</a:t>
            </a:r>
          </a:p>
        </p:txBody>
      </p:sp>
      <p:grpSp>
        <p:nvGrpSpPr>
          <p:cNvPr name="Group 10" id="10"/>
          <p:cNvGrpSpPr/>
          <p:nvPr/>
        </p:nvGrpSpPr>
        <p:grpSpPr>
          <a:xfrm rot="0">
            <a:off x="4927367" y="1332723"/>
            <a:ext cx="3500724" cy="2454244"/>
            <a:chOff x="0" y="0"/>
            <a:chExt cx="3433136" cy="2406860"/>
          </a:xfrm>
        </p:grpSpPr>
        <p:sp>
          <p:nvSpPr>
            <p:cNvPr name="Freeform 11" id="11"/>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12" id="12"/>
          <p:cNvGrpSpPr/>
          <p:nvPr/>
        </p:nvGrpSpPr>
        <p:grpSpPr>
          <a:xfrm rot="0">
            <a:off x="9171042" y="1424230"/>
            <a:ext cx="3500724" cy="2454244"/>
            <a:chOff x="0" y="0"/>
            <a:chExt cx="3433136" cy="2406860"/>
          </a:xfrm>
        </p:grpSpPr>
        <p:sp>
          <p:nvSpPr>
            <p:cNvPr name="Freeform 13" id="13"/>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14" id="14"/>
          <p:cNvGrpSpPr/>
          <p:nvPr/>
        </p:nvGrpSpPr>
        <p:grpSpPr>
          <a:xfrm rot="0">
            <a:off x="13414716" y="1424230"/>
            <a:ext cx="3500724" cy="2454244"/>
            <a:chOff x="0" y="0"/>
            <a:chExt cx="3433136" cy="2406860"/>
          </a:xfrm>
        </p:grpSpPr>
        <p:sp>
          <p:nvSpPr>
            <p:cNvPr name="Freeform 15" id="15"/>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sp>
        <p:nvSpPr>
          <p:cNvPr name="TextBox 16" id="16"/>
          <p:cNvSpPr txBox="true"/>
          <p:nvPr/>
        </p:nvSpPr>
        <p:spPr>
          <a:xfrm rot="0">
            <a:off x="6121976" y="1532435"/>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02</a:t>
            </a:r>
          </a:p>
        </p:txBody>
      </p:sp>
      <p:sp>
        <p:nvSpPr>
          <p:cNvPr name="TextBox 17" id="17"/>
          <p:cNvSpPr txBox="true"/>
          <p:nvPr/>
        </p:nvSpPr>
        <p:spPr>
          <a:xfrm rot="0">
            <a:off x="5092564" y="2489681"/>
            <a:ext cx="3170331" cy="60591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Motivation</a:t>
            </a:r>
          </a:p>
        </p:txBody>
      </p:sp>
      <p:sp>
        <p:nvSpPr>
          <p:cNvPr name="TextBox 18" id="18"/>
          <p:cNvSpPr txBox="true"/>
          <p:nvPr/>
        </p:nvSpPr>
        <p:spPr>
          <a:xfrm rot="0">
            <a:off x="10441106" y="1539583"/>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03</a:t>
            </a:r>
          </a:p>
        </p:txBody>
      </p:sp>
      <p:sp>
        <p:nvSpPr>
          <p:cNvPr name="TextBox 19" id="19"/>
          <p:cNvSpPr txBox="true"/>
          <p:nvPr/>
        </p:nvSpPr>
        <p:spPr>
          <a:xfrm rot="0">
            <a:off x="9388687" y="2181705"/>
            <a:ext cx="3170331" cy="122186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Problem Statement</a:t>
            </a:r>
          </a:p>
        </p:txBody>
      </p:sp>
      <p:sp>
        <p:nvSpPr>
          <p:cNvPr name="TextBox 20" id="20"/>
          <p:cNvSpPr txBox="true"/>
          <p:nvPr/>
        </p:nvSpPr>
        <p:spPr>
          <a:xfrm rot="0">
            <a:off x="14616621" y="1532435"/>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04</a:t>
            </a:r>
          </a:p>
        </p:txBody>
      </p:sp>
      <p:sp>
        <p:nvSpPr>
          <p:cNvPr name="TextBox 21" id="21"/>
          <p:cNvSpPr txBox="true"/>
          <p:nvPr/>
        </p:nvSpPr>
        <p:spPr>
          <a:xfrm rot="0">
            <a:off x="13579913" y="2314801"/>
            <a:ext cx="3170331" cy="122186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Contribution and Novelty</a:t>
            </a:r>
          </a:p>
        </p:txBody>
      </p:sp>
      <p:grpSp>
        <p:nvGrpSpPr>
          <p:cNvPr name="Group 22" id="22"/>
          <p:cNvGrpSpPr/>
          <p:nvPr/>
        </p:nvGrpSpPr>
        <p:grpSpPr>
          <a:xfrm rot="0">
            <a:off x="532782" y="4311081"/>
            <a:ext cx="3500724" cy="2454244"/>
            <a:chOff x="0" y="0"/>
            <a:chExt cx="3433136" cy="2406860"/>
          </a:xfrm>
        </p:grpSpPr>
        <p:sp>
          <p:nvSpPr>
            <p:cNvPr name="Freeform 23" id="23"/>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24" id="24"/>
          <p:cNvGrpSpPr/>
          <p:nvPr/>
        </p:nvGrpSpPr>
        <p:grpSpPr>
          <a:xfrm rot="0">
            <a:off x="532782" y="7512689"/>
            <a:ext cx="3500724" cy="2454244"/>
            <a:chOff x="0" y="0"/>
            <a:chExt cx="3433136" cy="2406860"/>
          </a:xfrm>
        </p:grpSpPr>
        <p:sp>
          <p:nvSpPr>
            <p:cNvPr name="Freeform 25" id="25"/>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26" id="26"/>
          <p:cNvGrpSpPr/>
          <p:nvPr/>
        </p:nvGrpSpPr>
        <p:grpSpPr>
          <a:xfrm rot="0">
            <a:off x="4927367" y="4311081"/>
            <a:ext cx="3500724" cy="2454244"/>
            <a:chOff x="0" y="0"/>
            <a:chExt cx="3433136" cy="2406860"/>
          </a:xfrm>
        </p:grpSpPr>
        <p:sp>
          <p:nvSpPr>
            <p:cNvPr name="Freeform 27" id="27"/>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28" id="28"/>
          <p:cNvGrpSpPr/>
          <p:nvPr/>
        </p:nvGrpSpPr>
        <p:grpSpPr>
          <a:xfrm rot="0">
            <a:off x="9321953" y="4311081"/>
            <a:ext cx="3500724" cy="2454244"/>
            <a:chOff x="0" y="0"/>
            <a:chExt cx="3433136" cy="2406860"/>
          </a:xfrm>
        </p:grpSpPr>
        <p:sp>
          <p:nvSpPr>
            <p:cNvPr name="Freeform 29" id="29"/>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30" id="30"/>
          <p:cNvGrpSpPr/>
          <p:nvPr/>
        </p:nvGrpSpPr>
        <p:grpSpPr>
          <a:xfrm rot="0">
            <a:off x="13716539" y="4311081"/>
            <a:ext cx="3500724" cy="2454244"/>
            <a:chOff x="0" y="0"/>
            <a:chExt cx="3433136" cy="2406860"/>
          </a:xfrm>
        </p:grpSpPr>
        <p:sp>
          <p:nvSpPr>
            <p:cNvPr name="Freeform 31" id="31"/>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grpSp>
        <p:nvGrpSpPr>
          <p:cNvPr name="Group 32" id="32"/>
          <p:cNvGrpSpPr/>
          <p:nvPr/>
        </p:nvGrpSpPr>
        <p:grpSpPr>
          <a:xfrm rot="0">
            <a:off x="4927367" y="7512689"/>
            <a:ext cx="3500724" cy="2454244"/>
            <a:chOff x="0" y="0"/>
            <a:chExt cx="3433136" cy="2406860"/>
          </a:xfrm>
        </p:grpSpPr>
        <p:sp>
          <p:nvSpPr>
            <p:cNvPr name="Freeform 33" id="33"/>
            <p:cNvSpPr/>
            <p:nvPr/>
          </p:nvSpPr>
          <p:spPr>
            <a:xfrm flipH="false" flipV="false" rot="0">
              <a:off x="-9098" y="-6509"/>
              <a:ext cx="3447467" cy="2438913"/>
            </a:xfrm>
            <a:custGeom>
              <a:avLst/>
              <a:gdLst/>
              <a:ahLst/>
              <a:cxnLst/>
              <a:rect r="r" b="b" t="t" l="l"/>
              <a:pathLst>
                <a:path h="2438913" w="3447467">
                  <a:moveTo>
                    <a:pt x="63030" y="1845360"/>
                  </a:moveTo>
                  <a:cubicBezTo>
                    <a:pt x="63030" y="1845360"/>
                    <a:pt x="0" y="1598796"/>
                    <a:pt x="10218" y="1214762"/>
                  </a:cubicBezTo>
                  <a:cubicBezTo>
                    <a:pt x="18651" y="990971"/>
                    <a:pt x="65033" y="645332"/>
                    <a:pt x="65033" y="645332"/>
                  </a:cubicBezTo>
                  <a:cubicBezTo>
                    <a:pt x="82233" y="502466"/>
                    <a:pt x="56685" y="337866"/>
                    <a:pt x="181385" y="223925"/>
                  </a:cubicBezTo>
                  <a:cubicBezTo>
                    <a:pt x="346794" y="72788"/>
                    <a:pt x="621643" y="0"/>
                    <a:pt x="2554394" y="6965"/>
                  </a:cubicBezTo>
                  <a:cubicBezTo>
                    <a:pt x="2771142" y="16819"/>
                    <a:pt x="2975457" y="36481"/>
                    <a:pt x="3109645" y="101690"/>
                  </a:cubicBezTo>
                  <a:cubicBezTo>
                    <a:pt x="3365691" y="226120"/>
                    <a:pt x="3447466" y="459160"/>
                    <a:pt x="3441979" y="704684"/>
                  </a:cubicBezTo>
                  <a:cubicBezTo>
                    <a:pt x="3441979" y="704684"/>
                    <a:pt x="3398691" y="1013073"/>
                    <a:pt x="3406124" y="1248607"/>
                  </a:cubicBezTo>
                  <a:cubicBezTo>
                    <a:pt x="3413248" y="1587161"/>
                    <a:pt x="3420404" y="1782764"/>
                    <a:pt x="3420404" y="1782764"/>
                  </a:cubicBezTo>
                  <a:cubicBezTo>
                    <a:pt x="3403723" y="1998496"/>
                    <a:pt x="3289078" y="2209108"/>
                    <a:pt x="3092209" y="2320732"/>
                  </a:cubicBezTo>
                  <a:cubicBezTo>
                    <a:pt x="2941858" y="2405981"/>
                    <a:pt x="2743827" y="2421079"/>
                    <a:pt x="2173133" y="2410337"/>
                  </a:cubicBezTo>
                  <a:cubicBezTo>
                    <a:pt x="645952" y="2405060"/>
                    <a:pt x="384604" y="2438913"/>
                    <a:pt x="254278" y="2329756"/>
                  </a:cubicBezTo>
                  <a:cubicBezTo>
                    <a:pt x="145767" y="2238871"/>
                    <a:pt x="81795" y="2045559"/>
                    <a:pt x="63030" y="1845360"/>
                  </a:cubicBezTo>
                  <a:close/>
                </a:path>
              </a:pathLst>
            </a:custGeom>
            <a:solidFill>
              <a:srgbClr val="FFFFFF"/>
            </a:solidFill>
          </p:spPr>
        </p:sp>
      </p:grpSp>
      <p:sp>
        <p:nvSpPr>
          <p:cNvPr name="TextBox 34" id="34"/>
          <p:cNvSpPr txBox="true"/>
          <p:nvPr/>
        </p:nvSpPr>
        <p:spPr>
          <a:xfrm rot="0">
            <a:off x="1661722" y="4505897"/>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05</a:t>
            </a:r>
          </a:p>
        </p:txBody>
      </p:sp>
      <p:sp>
        <p:nvSpPr>
          <p:cNvPr name="TextBox 35" id="35"/>
          <p:cNvSpPr txBox="true"/>
          <p:nvPr/>
        </p:nvSpPr>
        <p:spPr>
          <a:xfrm rot="0">
            <a:off x="6121976" y="4505897"/>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07</a:t>
            </a:r>
          </a:p>
        </p:txBody>
      </p:sp>
      <p:sp>
        <p:nvSpPr>
          <p:cNvPr name="TextBox 36" id="36"/>
          <p:cNvSpPr txBox="true"/>
          <p:nvPr/>
        </p:nvSpPr>
        <p:spPr>
          <a:xfrm rot="0">
            <a:off x="10493555" y="4505897"/>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08</a:t>
            </a:r>
          </a:p>
        </p:txBody>
      </p:sp>
      <p:sp>
        <p:nvSpPr>
          <p:cNvPr name="TextBox 37" id="37"/>
          <p:cNvSpPr txBox="true"/>
          <p:nvPr/>
        </p:nvSpPr>
        <p:spPr>
          <a:xfrm rot="0">
            <a:off x="14889602" y="4505897"/>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09</a:t>
            </a:r>
          </a:p>
        </p:txBody>
      </p:sp>
      <p:sp>
        <p:nvSpPr>
          <p:cNvPr name="TextBox 38" id="38"/>
          <p:cNvSpPr txBox="true"/>
          <p:nvPr/>
        </p:nvSpPr>
        <p:spPr>
          <a:xfrm rot="0">
            <a:off x="1661722" y="7790632"/>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10</a:t>
            </a:r>
          </a:p>
        </p:txBody>
      </p:sp>
      <p:sp>
        <p:nvSpPr>
          <p:cNvPr name="TextBox 39" id="39"/>
          <p:cNvSpPr txBox="true"/>
          <p:nvPr/>
        </p:nvSpPr>
        <p:spPr>
          <a:xfrm rot="0">
            <a:off x="6197432" y="7790632"/>
            <a:ext cx="960596" cy="677845"/>
          </a:xfrm>
          <a:prstGeom prst="rect">
            <a:avLst/>
          </a:prstGeom>
        </p:spPr>
        <p:txBody>
          <a:bodyPr anchor="t" rtlCol="false" tIns="0" lIns="0" bIns="0" rIns="0">
            <a:spAutoFit/>
          </a:bodyPr>
          <a:lstStyle/>
          <a:p>
            <a:pPr algn="ctr" marL="0" indent="0" lvl="0">
              <a:lnSpc>
                <a:spcPts val="5244"/>
              </a:lnSpc>
            </a:pPr>
            <a:r>
              <a:rPr lang="en-US" sz="4097" spc="155">
                <a:solidFill>
                  <a:srgbClr val="6E5AAE"/>
                </a:solidFill>
                <a:latin typeface="Cocomat Pro Heavy"/>
              </a:rPr>
              <a:t>11</a:t>
            </a:r>
          </a:p>
        </p:txBody>
      </p:sp>
      <p:sp>
        <p:nvSpPr>
          <p:cNvPr name="TextBox 40" id="40"/>
          <p:cNvSpPr txBox="true"/>
          <p:nvPr/>
        </p:nvSpPr>
        <p:spPr>
          <a:xfrm rot="0">
            <a:off x="734590" y="5311787"/>
            <a:ext cx="3170331" cy="1831467"/>
          </a:xfrm>
          <a:prstGeom prst="rect">
            <a:avLst/>
          </a:prstGeom>
        </p:spPr>
        <p:txBody>
          <a:bodyPr anchor="t" rtlCol="false" tIns="0" lIns="0" bIns="0" rIns="0">
            <a:spAutoFit/>
          </a:bodyPr>
          <a:lstStyle/>
          <a:p>
            <a:pPr algn="ctr">
              <a:lnSpc>
                <a:spcPts val="4864"/>
              </a:lnSpc>
            </a:pPr>
            <a:r>
              <a:rPr lang="en-US" sz="3800" spc="144">
                <a:solidFill>
                  <a:srgbClr val="A0325B"/>
                </a:solidFill>
                <a:latin typeface="Cocomat Pro Bold"/>
              </a:rPr>
              <a:t>Literature Work</a:t>
            </a:r>
          </a:p>
          <a:p>
            <a:pPr algn="ctr" marL="0" indent="0" lvl="0">
              <a:lnSpc>
                <a:spcPts val="4864"/>
              </a:lnSpc>
            </a:pPr>
          </a:p>
        </p:txBody>
      </p:sp>
      <p:sp>
        <p:nvSpPr>
          <p:cNvPr name="TextBox 41" id="41"/>
          <p:cNvSpPr txBox="true"/>
          <p:nvPr/>
        </p:nvSpPr>
        <p:spPr>
          <a:xfrm rot="0">
            <a:off x="537542" y="8333879"/>
            <a:ext cx="3495964" cy="60591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Issues</a:t>
            </a:r>
          </a:p>
        </p:txBody>
      </p:sp>
      <p:sp>
        <p:nvSpPr>
          <p:cNvPr name="TextBox 42" id="42"/>
          <p:cNvSpPr txBox="true"/>
          <p:nvPr/>
        </p:nvSpPr>
        <p:spPr>
          <a:xfrm rot="0">
            <a:off x="5137435" y="8439902"/>
            <a:ext cx="3170331" cy="60591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Conclusion</a:t>
            </a:r>
          </a:p>
        </p:txBody>
      </p:sp>
      <p:sp>
        <p:nvSpPr>
          <p:cNvPr name="TextBox 43" id="43"/>
          <p:cNvSpPr txBox="true"/>
          <p:nvPr/>
        </p:nvSpPr>
        <p:spPr>
          <a:xfrm rot="0">
            <a:off x="5017108" y="5509628"/>
            <a:ext cx="3410983" cy="1215517"/>
          </a:xfrm>
          <a:prstGeom prst="rect">
            <a:avLst/>
          </a:prstGeom>
        </p:spPr>
        <p:txBody>
          <a:bodyPr anchor="t" rtlCol="false" tIns="0" lIns="0" bIns="0" rIns="0">
            <a:spAutoFit/>
          </a:bodyPr>
          <a:lstStyle/>
          <a:p>
            <a:pPr algn="ctr">
              <a:lnSpc>
                <a:spcPts val="4864"/>
              </a:lnSpc>
            </a:pPr>
            <a:r>
              <a:rPr lang="en-US" sz="3800" spc="144">
                <a:solidFill>
                  <a:srgbClr val="A0325B"/>
                </a:solidFill>
                <a:latin typeface="Cocomat Pro Bold"/>
              </a:rPr>
              <a:t>Methodology</a:t>
            </a:r>
          </a:p>
          <a:p>
            <a:pPr algn="ctr" marL="0" indent="0" lvl="0">
              <a:lnSpc>
                <a:spcPts val="4864"/>
              </a:lnSpc>
            </a:pPr>
          </a:p>
        </p:txBody>
      </p:sp>
      <p:sp>
        <p:nvSpPr>
          <p:cNvPr name="TextBox 44" id="44"/>
          <p:cNvSpPr txBox="true"/>
          <p:nvPr/>
        </p:nvSpPr>
        <p:spPr>
          <a:xfrm rot="0">
            <a:off x="9388687" y="5311787"/>
            <a:ext cx="3372139" cy="1221867"/>
          </a:xfrm>
          <a:prstGeom prst="rect">
            <a:avLst/>
          </a:prstGeom>
        </p:spPr>
        <p:txBody>
          <a:bodyPr anchor="t" rtlCol="false" tIns="0" lIns="0" bIns="0" rIns="0">
            <a:spAutoFit/>
          </a:bodyPr>
          <a:lstStyle/>
          <a:p>
            <a:pPr algn="ctr" marL="0" indent="0" lvl="0">
              <a:lnSpc>
                <a:spcPts val="4864"/>
              </a:lnSpc>
            </a:pPr>
            <a:r>
              <a:rPr lang="en-US" sz="3800" spc="144">
                <a:solidFill>
                  <a:srgbClr val="A0325B"/>
                </a:solidFill>
                <a:latin typeface="Cocomat Pro Bold"/>
              </a:rPr>
              <a:t>Software Required</a:t>
            </a:r>
          </a:p>
        </p:txBody>
      </p:sp>
      <p:sp>
        <p:nvSpPr>
          <p:cNvPr name="TextBox 45" id="45"/>
          <p:cNvSpPr txBox="true"/>
          <p:nvPr/>
        </p:nvSpPr>
        <p:spPr>
          <a:xfrm rot="0">
            <a:off x="13718027" y="5155167"/>
            <a:ext cx="3376076" cy="1831467"/>
          </a:xfrm>
          <a:prstGeom prst="rect">
            <a:avLst/>
          </a:prstGeom>
        </p:spPr>
        <p:txBody>
          <a:bodyPr anchor="t" rtlCol="false" tIns="0" lIns="0" bIns="0" rIns="0">
            <a:spAutoFit/>
          </a:bodyPr>
          <a:lstStyle/>
          <a:p>
            <a:pPr algn="ctr">
              <a:lnSpc>
                <a:spcPts val="4864"/>
              </a:lnSpc>
            </a:pPr>
            <a:r>
              <a:rPr lang="en-US" sz="3800" spc="144">
                <a:solidFill>
                  <a:srgbClr val="A0325B"/>
                </a:solidFill>
                <a:latin typeface="Cocomat Pro Bold"/>
              </a:rPr>
              <a:t>Result and Observations</a:t>
            </a:r>
          </a:p>
          <a:p>
            <a:pPr algn="ctr" marL="0" indent="0" lvl="0">
              <a:lnSpc>
                <a:spcPts val="486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86136" y="4830476"/>
            <a:ext cx="9164841" cy="4887163"/>
          </a:xfrm>
          <a:custGeom>
            <a:avLst/>
            <a:gdLst/>
            <a:ahLst/>
            <a:cxnLst/>
            <a:rect r="r" b="b" t="t" l="l"/>
            <a:pathLst>
              <a:path h="4887163" w="9164841">
                <a:moveTo>
                  <a:pt x="0" y="0"/>
                </a:moveTo>
                <a:lnTo>
                  <a:pt x="9164841" y="0"/>
                </a:lnTo>
                <a:lnTo>
                  <a:pt x="9164841" y="4887163"/>
                </a:lnTo>
                <a:lnTo>
                  <a:pt x="0" y="4887163"/>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1028700" y="2473848"/>
            <a:ext cx="13660947" cy="2356628"/>
          </a:xfrm>
          <a:prstGeom prst="rect">
            <a:avLst/>
          </a:prstGeom>
        </p:spPr>
        <p:txBody>
          <a:bodyPr anchor="t" rtlCol="false" tIns="0" lIns="0" bIns="0" rIns="0">
            <a:spAutoFit/>
          </a:bodyPr>
          <a:lstStyle/>
          <a:p>
            <a:pPr algn="ctr">
              <a:lnSpc>
                <a:spcPts val="3101"/>
              </a:lnSpc>
            </a:pPr>
            <a:r>
              <a:rPr lang="en-US" sz="2423" spc="92">
                <a:solidFill>
                  <a:srgbClr val="231F20"/>
                </a:solidFill>
                <a:latin typeface="Cocomat Pro Heavy"/>
              </a:rPr>
              <a:t>Gaussian Naive Bayes: It is a variant of the Naive Bayes algorithm that makes the assumption that the features are normally distributed, and it is called "naive" because it assumes that the features are independent of each other. When we fed the balanced data to Gaussian Naive Bayes it gives accuracy of 60% precision of 0.56 recall of 1 ,f1 score of 0.71 and AUC of 0.601.</a:t>
            </a:r>
          </a:p>
          <a:p>
            <a:pPr algn="ctr">
              <a:lnSpc>
                <a:spcPts val="3101"/>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20558" y="0"/>
            <a:ext cx="3667442" cy="3327370"/>
          </a:xfrm>
          <a:custGeom>
            <a:avLst/>
            <a:gdLst/>
            <a:ahLst/>
            <a:cxnLst/>
            <a:rect r="r" b="b" t="t" l="l"/>
            <a:pathLst>
              <a:path h="3327370" w="3667442">
                <a:moveTo>
                  <a:pt x="0" y="0"/>
                </a:moveTo>
                <a:lnTo>
                  <a:pt x="3667442" y="0"/>
                </a:lnTo>
                <a:lnTo>
                  <a:pt x="3667442" y="3327370"/>
                </a:lnTo>
                <a:lnTo>
                  <a:pt x="0" y="3327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77169" y="4949805"/>
            <a:ext cx="9042300" cy="4999249"/>
          </a:xfrm>
          <a:custGeom>
            <a:avLst/>
            <a:gdLst/>
            <a:ahLst/>
            <a:cxnLst/>
            <a:rect r="r" b="b" t="t" l="l"/>
            <a:pathLst>
              <a:path h="4999249" w="9042300">
                <a:moveTo>
                  <a:pt x="0" y="0"/>
                </a:moveTo>
                <a:lnTo>
                  <a:pt x="9042300" y="0"/>
                </a:lnTo>
                <a:lnTo>
                  <a:pt x="9042300" y="4999249"/>
                </a:lnTo>
                <a:lnTo>
                  <a:pt x="0" y="4999249"/>
                </a:lnTo>
                <a:lnTo>
                  <a:pt x="0" y="0"/>
                </a:lnTo>
                <a:close/>
              </a:path>
            </a:pathLst>
          </a:custGeom>
          <a:blipFill>
            <a:blip r:embed="rId6"/>
            <a:stretch>
              <a:fillRect l="0" t="0" r="0" b="0"/>
            </a:stretch>
          </a:blipFill>
        </p:spPr>
      </p:sp>
      <p:sp>
        <p:nvSpPr>
          <p:cNvPr name="TextBox 5" id="5"/>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6" id="6"/>
          <p:cNvSpPr txBox="true"/>
          <p:nvPr/>
        </p:nvSpPr>
        <p:spPr>
          <a:xfrm rot="0">
            <a:off x="1494592" y="2266014"/>
            <a:ext cx="13125966" cy="2493291"/>
          </a:xfrm>
          <a:prstGeom prst="rect">
            <a:avLst/>
          </a:prstGeom>
        </p:spPr>
        <p:txBody>
          <a:bodyPr anchor="t" rtlCol="false" tIns="0" lIns="0" bIns="0" rIns="0">
            <a:spAutoFit/>
          </a:bodyPr>
          <a:lstStyle/>
          <a:p>
            <a:pPr algn="ctr">
              <a:lnSpc>
                <a:spcPts val="2822"/>
              </a:lnSpc>
              <a:spcBef>
                <a:spcPct val="0"/>
              </a:spcBef>
            </a:pPr>
            <a:r>
              <a:rPr lang="en-US" sz="2204" spc="83">
                <a:solidFill>
                  <a:srgbClr val="231F20"/>
                </a:solidFill>
                <a:latin typeface="Cocomat Pro Heavy"/>
              </a:rPr>
              <a:t>The voting classifier [22] is an ensemble learning method that works by aggregating the predictions of multiple base models to make a final prediction. The main reason for using a Voting Classifier is to improve the overall accuracy and robustness of the model. In our model we combine random forest and KNN the two best performing models to achieving best accuracy out of all algorithms. when we fed the balanced data to Logistic Regression it gives accuracy of 99% precision of 1 recall of .98 ,f1 score of 0.99 and AUC of 0.990.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4592" y="2474375"/>
            <a:ext cx="6505232" cy="5266141"/>
          </a:xfrm>
          <a:custGeom>
            <a:avLst/>
            <a:gdLst/>
            <a:ahLst/>
            <a:cxnLst/>
            <a:rect r="r" b="b" t="t" l="l"/>
            <a:pathLst>
              <a:path h="5266141" w="6505232">
                <a:moveTo>
                  <a:pt x="0" y="0"/>
                </a:moveTo>
                <a:lnTo>
                  <a:pt x="6505233" y="0"/>
                </a:lnTo>
                <a:lnTo>
                  <a:pt x="6505233" y="5266141"/>
                </a:lnTo>
                <a:lnTo>
                  <a:pt x="0" y="5266141"/>
                </a:lnTo>
                <a:lnTo>
                  <a:pt x="0" y="0"/>
                </a:lnTo>
                <a:close/>
              </a:path>
            </a:pathLst>
          </a:custGeom>
          <a:blipFill>
            <a:blip r:embed="rId4"/>
            <a:stretch>
              <a:fillRect l="0" t="0" r="0" b="0"/>
            </a:stretch>
          </a:blipFill>
        </p:spPr>
      </p:sp>
      <p:sp>
        <p:nvSpPr>
          <p:cNvPr name="TextBox 4" id="4"/>
          <p:cNvSpPr txBox="true"/>
          <p:nvPr/>
        </p:nvSpPr>
        <p:spPr>
          <a:xfrm rot="0">
            <a:off x="3917645" y="225619"/>
            <a:ext cx="9701824" cy="1877382"/>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RESULT AND OBSERVATIONS</a:t>
            </a:r>
          </a:p>
        </p:txBody>
      </p:sp>
      <p:sp>
        <p:nvSpPr>
          <p:cNvPr name="TextBox 5" id="5"/>
          <p:cNvSpPr txBox="true"/>
          <p:nvPr/>
        </p:nvSpPr>
        <p:spPr>
          <a:xfrm rot="0">
            <a:off x="0" y="8836025"/>
            <a:ext cx="18288000" cy="8159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From the results obtained we can observe that SMOTEN is the best technique for sampling and voting classifier with random forest and KNN is giving the highest accuracy</a:t>
            </a:r>
          </a:p>
        </p:txBody>
      </p:sp>
      <p:sp>
        <p:nvSpPr>
          <p:cNvPr name="Freeform 6" id="6"/>
          <p:cNvSpPr/>
          <p:nvPr/>
        </p:nvSpPr>
        <p:spPr>
          <a:xfrm flipH="false" flipV="false" rot="0">
            <a:off x="9954441" y="2103000"/>
            <a:ext cx="5605385" cy="6008890"/>
          </a:xfrm>
          <a:custGeom>
            <a:avLst/>
            <a:gdLst/>
            <a:ahLst/>
            <a:cxnLst/>
            <a:rect r="r" b="b" t="t" l="l"/>
            <a:pathLst>
              <a:path h="6008890" w="5605385">
                <a:moveTo>
                  <a:pt x="0" y="0"/>
                </a:moveTo>
                <a:lnTo>
                  <a:pt x="5605386" y="0"/>
                </a:lnTo>
                <a:lnTo>
                  <a:pt x="5605386" y="6008890"/>
                </a:lnTo>
                <a:lnTo>
                  <a:pt x="0" y="6008890"/>
                </a:lnTo>
                <a:lnTo>
                  <a:pt x="0" y="0"/>
                </a:lnTo>
                <a:close/>
              </a:path>
            </a:pathLst>
          </a:custGeom>
          <a:blipFill>
            <a:blip r:embed="rId5"/>
            <a:stretch>
              <a:fillRect l="-49476" t="-2172" r="-49476" b="-2224"/>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410903"/>
            <a:ext cx="18288000" cy="1474470"/>
          </a:xfrm>
          <a:prstGeom prst="rect">
            <a:avLst/>
          </a:prstGeom>
        </p:spPr>
        <p:txBody>
          <a:bodyPr anchor="t" rtlCol="false" tIns="0" lIns="0" bIns="0" rIns="0">
            <a:spAutoFit/>
          </a:bodyPr>
          <a:lstStyle/>
          <a:p>
            <a:pPr algn="ctr">
              <a:lnSpc>
                <a:spcPts val="3840"/>
              </a:lnSpc>
              <a:spcBef>
                <a:spcPct val="0"/>
              </a:spcBef>
            </a:pPr>
            <a:r>
              <a:rPr lang="en-US" sz="3000" spc="113">
                <a:solidFill>
                  <a:srgbClr val="000000"/>
                </a:solidFill>
                <a:latin typeface="Cocomat Pro Heavy"/>
              </a:rPr>
              <a:t>The main issue we faced during this project is to find the correct technique which gives generates the dataset that gives maximum accuracy as while testing we came across various techniques for handling imbalanced datasets with each giving different accuracy.</a:t>
            </a:r>
          </a:p>
        </p:txBody>
      </p:sp>
      <p:sp>
        <p:nvSpPr>
          <p:cNvPr name="Freeform 4" id="4"/>
          <p:cNvSpPr/>
          <p:nvPr/>
        </p:nvSpPr>
        <p:spPr>
          <a:xfrm flipH="false" flipV="false" rot="0">
            <a:off x="-730159" y="6172200"/>
            <a:ext cx="6568458" cy="4790598"/>
          </a:xfrm>
          <a:custGeom>
            <a:avLst/>
            <a:gdLst/>
            <a:ahLst/>
            <a:cxnLst/>
            <a:rect r="r" b="b" t="t" l="l"/>
            <a:pathLst>
              <a:path h="4790598" w="6568458">
                <a:moveTo>
                  <a:pt x="0" y="0"/>
                </a:moveTo>
                <a:lnTo>
                  <a:pt x="6568458" y="0"/>
                </a:lnTo>
                <a:lnTo>
                  <a:pt x="6568458" y="4790598"/>
                </a:lnTo>
                <a:lnTo>
                  <a:pt x="0" y="4790598"/>
                </a:lnTo>
                <a:lnTo>
                  <a:pt x="0" y="0"/>
                </a:lnTo>
                <a:close/>
              </a:path>
            </a:pathLst>
          </a:custGeom>
          <a:blipFill>
            <a:blip r:embed="rId4"/>
            <a:stretch>
              <a:fillRect l="-1535" t="0" r="-1535" b="-11468"/>
            </a:stretch>
          </a:blipFill>
        </p:spPr>
      </p:sp>
      <p:sp>
        <p:nvSpPr>
          <p:cNvPr name="Freeform 5" id="5"/>
          <p:cNvSpPr/>
          <p:nvPr/>
        </p:nvSpPr>
        <p:spPr>
          <a:xfrm flipH="false" flipV="false" rot="0">
            <a:off x="14714565" y="282769"/>
            <a:ext cx="3160447" cy="2915512"/>
          </a:xfrm>
          <a:custGeom>
            <a:avLst/>
            <a:gdLst/>
            <a:ahLst/>
            <a:cxnLst/>
            <a:rect r="r" b="b" t="t" l="l"/>
            <a:pathLst>
              <a:path h="2915512" w="3160447">
                <a:moveTo>
                  <a:pt x="0" y="0"/>
                </a:moveTo>
                <a:lnTo>
                  <a:pt x="3160447" y="0"/>
                </a:lnTo>
                <a:lnTo>
                  <a:pt x="3160447" y="2915512"/>
                </a:lnTo>
                <a:lnTo>
                  <a:pt x="0" y="2915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946363" y="1268223"/>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ISSUES</a:t>
            </a:r>
          </a:p>
        </p:txBody>
      </p:sp>
      <p:sp>
        <p:nvSpPr>
          <p:cNvPr name="TextBox 7" id="7"/>
          <p:cNvSpPr txBox="true"/>
          <p:nvPr/>
        </p:nvSpPr>
        <p:spPr>
          <a:xfrm rot="0">
            <a:off x="0" y="5420678"/>
            <a:ext cx="18288000" cy="982345"/>
          </a:xfrm>
          <a:prstGeom prst="rect">
            <a:avLst/>
          </a:prstGeom>
        </p:spPr>
        <p:txBody>
          <a:bodyPr anchor="t" rtlCol="false" tIns="0" lIns="0" bIns="0" rIns="0">
            <a:spAutoFit/>
          </a:bodyPr>
          <a:lstStyle/>
          <a:p>
            <a:pPr algn="ctr">
              <a:lnSpc>
                <a:spcPts val="3840"/>
              </a:lnSpc>
              <a:spcBef>
                <a:spcPct val="0"/>
              </a:spcBef>
            </a:pPr>
            <a:r>
              <a:rPr lang="en-US" sz="3000" spc="113">
                <a:solidFill>
                  <a:srgbClr val="000000"/>
                </a:solidFill>
                <a:latin typeface="Cocomat Pro Heavy"/>
              </a:rPr>
              <a:t>Another issue we faced is finding the correct machine learning algorithm which gives us the maximum accuracy on our balanced dataset.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23685" y="1469246"/>
            <a:ext cx="5040630" cy="8229600"/>
          </a:xfrm>
          <a:custGeom>
            <a:avLst/>
            <a:gdLst/>
            <a:ahLst/>
            <a:cxnLst/>
            <a:rect r="r" b="b" t="t" l="l"/>
            <a:pathLst>
              <a:path h="8229600" w="5040630">
                <a:moveTo>
                  <a:pt x="0" y="0"/>
                </a:moveTo>
                <a:lnTo>
                  <a:pt x="5040630" y="0"/>
                </a:lnTo>
                <a:lnTo>
                  <a:pt x="5040630" y="8229600"/>
                </a:lnTo>
                <a:lnTo>
                  <a:pt x="0" y="8229600"/>
                </a:lnTo>
                <a:lnTo>
                  <a:pt x="0" y="0"/>
                </a:lnTo>
                <a:close/>
              </a:path>
            </a:pathLst>
          </a:custGeom>
          <a:blipFill>
            <a:blip r:embed="rId4"/>
            <a:stretch>
              <a:fillRect l="0" t="0" r="0" b="0"/>
            </a:stretch>
          </a:blipFill>
        </p:spPr>
      </p:sp>
      <p:sp>
        <p:nvSpPr>
          <p:cNvPr name="TextBox 4" id="4"/>
          <p:cNvSpPr txBox="true"/>
          <p:nvPr/>
        </p:nvSpPr>
        <p:spPr>
          <a:xfrm rot="0">
            <a:off x="0" y="2672715"/>
            <a:ext cx="18288000" cy="4912995"/>
          </a:xfrm>
          <a:prstGeom prst="rect">
            <a:avLst/>
          </a:prstGeom>
        </p:spPr>
        <p:txBody>
          <a:bodyPr anchor="t" rtlCol="false" tIns="0" lIns="0" bIns="0" rIns="0">
            <a:spAutoFit/>
          </a:bodyPr>
          <a:lstStyle/>
          <a:p>
            <a:pPr algn="ctr">
              <a:lnSpc>
                <a:spcPts val="3840"/>
              </a:lnSpc>
            </a:pPr>
            <a:r>
              <a:rPr lang="en-US" sz="3000" spc="113">
                <a:solidFill>
                  <a:srgbClr val="006884"/>
                </a:solidFill>
                <a:latin typeface="Cocomat Pro Heavy"/>
              </a:rPr>
              <a:t>In a world that is heavily dependent on data the problem of class Imbalance is one of the major problem especially in the field of medicines as it is difficult to deal with Imbalanced data using machine learning algorithms so by this research work the main aim is to tackle the challenge of handling Imbalanced datasets and provide a useful and best solution to the problem so we propose a model that balance the Imbalanced dataset using SMOTEN technique which is a variation of SMOTE then after that we apply ensemble learning voting classifier on our two best performing algorithms that are Random Forest Classifier and KNN and this gives us the result with maximum accuracy of 99% with AUC score of 0.990.</a:t>
            </a:r>
          </a:p>
          <a:p>
            <a:pPr algn="ctr">
              <a:lnSpc>
                <a:spcPts val="3840"/>
              </a:lnSpc>
              <a:spcBef>
                <a:spcPct val="0"/>
              </a:spcBef>
            </a:pPr>
          </a:p>
        </p:txBody>
      </p:sp>
      <p:sp>
        <p:nvSpPr>
          <p:cNvPr name="TextBox 5" id="5"/>
          <p:cNvSpPr txBox="true"/>
          <p:nvPr/>
        </p:nvSpPr>
        <p:spPr>
          <a:xfrm rot="0">
            <a:off x="3983908" y="531004"/>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CONCLUSION</a:t>
            </a:r>
          </a:p>
        </p:txBody>
      </p:sp>
      <p:sp>
        <p:nvSpPr>
          <p:cNvPr name="TextBox 6" id="6"/>
          <p:cNvSpPr txBox="true"/>
          <p:nvPr/>
        </p:nvSpPr>
        <p:spPr>
          <a:xfrm rot="0">
            <a:off x="8959142" y="9660746"/>
            <a:ext cx="9453180" cy="473721"/>
          </a:xfrm>
          <a:prstGeom prst="rect">
            <a:avLst/>
          </a:prstGeom>
        </p:spPr>
        <p:txBody>
          <a:bodyPr anchor="t" rtlCol="false" tIns="0" lIns="0" bIns="0" rIns="0">
            <a:spAutoFit/>
          </a:bodyPr>
          <a:lstStyle/>
          <a:p>
            <a:pPr algn="ctr">
              <a:lnSpc>
                <a:spcPts val="3623"/>
              </a:lnSpc>
              <a:spcBef>
                <a:spcPct val="0"/>
              </a:spcBef>
            </a:pPr>
            <a:r>
              <a:rPr lang="en-US" sz="2830" spc="107" u="sng">
                <a:solidFill>
                  <a:srgbClr val="000000"/>
                </a:solidFill>
                <a:latin typeface="Cocomat Pro Heavy"/>
                <a:hlinkClick r:id="rId5" tooltip="https://github.com/SinghSparsh/MEDIGUIDE"/>
              </a:rPr>
              <a:t>https://github.com/SinghSparsh/MEDIGUIDE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9DBEA"/>
        </a:solidFill>
      </p:bgPr>
    </p:bg>
    <p:spTree>
      <p:nvGrpSpPr>
        <p:cNvPr id="1" name=""/>
        <p:cNvGrpSpPr/>
        <p:nvPr/>
      </p:nvGrpSpPr>
      <p:grpSpPr>
        <a:xfrm>
          <a:off x="0" y="0"/>
          <a:ext cx="0" cy="0"/>
          <a:chOff x="0" y="0"/>
          <a:chExt cx="0" cy="0"/>
        </a:xfrm>
      </p:grpSpPr>
      <p:sp>
        <p:nvSpPr>
          <p:cNvPr name="Freeform 2" id="2"/>
          <p:cNvSpPr/>
          <p:nvPr/>
        </p:nvSpPr>
        <p:spPr>
          <a:xfrm flipH="false" flipV="false" rot="0">
            <a:off x="-1654904" y="7124121"/>
            <a:ext cx="5367209" cy="4810971"/>
          </a:xfrm>
          <a:custGeom>
            <a:avLst/>
            <a:gdLst/>
            <a:ahLst/>
            <a:cxnLst/>
            <a:rect r="r" b="b" t="t" l="l"/>
            <a:pathLst>
              <a:path h="4810971" w="5367209">
                <a:moveTo>
                  <a:pt x="0" y="0"/>
                </a:moveTo>
                <a:lnTo>
                  <a:pt x="5367208" y="0"/>
                </a:lnTo>
                <a:lnTo>
                  <a:pt x="5367208" y="4810970"/>
                </a:lnTo>
                <a:lnTo>
                  <a:pt x="0" y="4810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59705" y="-1759851"/>
            <a:ext cx="5367209" cy="4810971"/>
          </a:xfrm>
          <a:custGeom>
            <a:avLst/>
            <a:gdLst/>
            <a:ahLst/>
            <a:cxnLst/>
            <a:rect r="r" b="b" t="t" l="l"/>
            <a:pathLst>
              <a:path h="4810971" w="5367209">
                <a:moveTo>
                  <a:pt x="0" y="0"/>
                </a:moveTo>
                <a:lnTo>
                  <a:pt x="5367209" y="0"/>
                </a:lnTo>
                <a:lnTo>
                  <a:pt x="5367209" y="4810971"/>
                </a:lnTo>
                <a:lnTo>
                  <a:pt x="0" y="4810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782361">
            <a:off x="-1387957" y="-2266419"/>
            <a:ext cx="4383963" cy="5824106"/>
          </a:xfrm>
          <a:custGeom>
            <a:avLst/>
            <a:gdLst/>
            <a:ahLst/>
            <a:cxnLst/>
            <a:rect r="r" b="b" t="t" l="l"/>
            <a:pathLst>
              <a:path h="5824106" w="4383963">
                <a:moveTo>
                  <a:pt x="0" y="0"/>
                </a:moveTo>
                <a:lnTo>
                  <a:pt x="4383964" y="0"/>
                </a:lnTo>
                <a:lnTo>
                  <a:pt x="4383964" y="5824106"/>
                </a:lnTo>
                <a:lnTo>
                  <a:pt x="0" y="5824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396145">
            <a:off x="14815133" y="6631528"/>
            <a:ext cx="4383963" cy="5824106"/>
          </a:xfrm>
          <a:custGeom>
            <a:avLst/>
            <a:gdLst/>
            <a:ahLst/>
            <a:cxnLst/>
            <a:rect r="r" b="b" t="t" l="l"/>
            <a:pathLst>
              <a:path h="5824106" w="4383963">
                <a:moveTo>
                  <a:pt x="0" y="0"/>
                </a:moveTo>
                <a:lnTo>
                  <a:pt x="4383963" y="0"/>
                </a:lnTo>
                <a:lnTo>
                  <a:pt x="4383963" y="5824106"/>
                </a:lnTo>
                <a:lnTo>
                  <a:pt x="0" y="5824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57999" y="7124121"/>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73774" y="3832124"/>
            <a:ext cx="13940452" cy="2030397"/>
          </a:xfrm>
          <a:prstGeom prst="rect">
            <a:avLst/>
          </a:prstGeom>
        </p:spPr>
        <p:txBody>
          <a:bodyPr anchor="t" rtlCol="false" tIns="0" lIns="0" bIns="0" rIns="0">
            <a:spAutoFit/>
          </a:bodyPr>
          <a:lstStyle/>
          <a:p>
            <a:pPr algn="ctr" marL="0" indent="0" lvl="0">
              <a:lnSpc>
                <a:spcPts val="16127"/>
              </a:lnSpc>
            </a:pPr>
            <a:r>
              <a:rPr lang="en-US" sz="12599" spc="478">
                <a:solidFill>
                  <a:srgbClr val="A0325B"/>
                </a:solidFill>
                <a:latin typeface="Cocomat Pro Heav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BAD9"/>
        </a:solidFill>
      </p:bgPr>
    </p:bg>
    <p:spTree>
      <p:nvGrpSpPr>
        <p:cNvPr id="1" name=""/>
        <p:cNvGrpSpPr/>
        <p:nvPr/>
      </p:nvGrpSpPr>
      <p:grpSpPr>
        <a:xfrm>
          <a:off x="0" y="0"/>
          <a:ext cx="0" cy="0"/>
          <a:chOff x="0" y="0"/>
          <a:chExt cx="0" cy="0"/>
        </a:xfrm>
      </p:grpSpPr>
      <p:grpSp>
        <p:nvGrpSpPr>
          <p:cNvPr name="Group 2" id="2"/>
          <p:cNvGrpSpPr/>
          <p:nvPr/>
        </p:nvGrpSpPr>
        <p:grpSpPr>
          <a:xfrm rot="0">
            <a:off x="327071" y="1323823"/>
            <a:ext cx="17586449" cy="8389622"/>
            <a:chOff x="0" y="0"/>
            <a:chExt cx="14114722" cy="6733433"/>
          </a:xfrm>
        </p:grpSpPr>
        <p:sp>
          <p:nvSpPr>
            <p:cNvPr name="Freeform 3" id="3"/>
            <p:cNvSpPr/>
            <p:nvPr/>
          </p:nvSpPr>
          <p:spPr>
            <a:xfrm flipH="false" flipV="false" rot="0">
              <a:off x="-9098" y="-6509"/>
              <a:ext cx="14129052" cy="6765486"/>
            </a:xfrm>
            <a:custGeom>
              <a:avLst/>
              <a:gdLst/>
              <a:ahLst/>
              <a:cxnLst/>
              <a:rect r="r" b="b" t="t" l="l"/>
              <a:pathLst>
                <a:path h="6765486" w="14129052">
                  <a:moveTo>
                    <a:pt x="63030" y="6171933"/>
                  </a:moveTo>
                  <a:cubicBezTo>
                    <a:pt x="63030" y="6171933"/>
                    <a:pt x="0" y="5925369"/>
                    <a:pt x="10218" y="1214762"/>
                  </a:cubicBezTo>
                  <a:cubicBezTo>
                    <a:pt x="18651" y="990971"/>
                    <a:pt x="65033" y="645332"/>
                    <a:pt x="65033" y="645332"/>
                  </a:cubicBezTo>
                  <a:cubicBezTo>
                    <a:pt x="82233" y="502466"/>
                    <a:pt x="56685" y="337866"/>
                    <a:pt x="181385" y="223925"/>
                  </a:cubicBezTo>
                  <a:cubicBezTo>
                    <a:pt x="346794" y="72788"/>
                    <a:pt x="621643" y="0"/>
                    <a:pt x="13235979" y="6965"/>
                  </a:cubicBezTo>
                  <a:cubicBezTo>
                    <a:pt x="13452727" y="16819"/>
                    <a:pt x="13657043" y="36481"/>
                    <a:pt x="13791230" y="101690"/>
                  </a:cubicBezTo>
                  <a:cubicBezTo>
                    <a:pt x="14047277" y="226120"/>
                    <a:pt x="14129052" y="459160"/>
                    <a:pt x="14123565" y="704684"/>
                  </a:cubicBezTo>
                  <a:cubicBezTo>
                    <a:pt x="14123565" y="704684"/>
                    <a:pt x="14080276" y="1013073"/>
                    <a:pt x="14087710" y="1248607"/>
                  </a:cubicBezTo>
                  <a:cubicBezTo>
                    <a:pt x="14094834" y="5913734"/>
                    <a:pt x="14101990" y="6109337"/>
                    <a:pt x="14101990" y="6109337"/>
                  </a:cubicBezTo>
                  <a:cubicBezTo>
                    <a:pt x="14085309" y="6325069"/>
                    <a:pt x="13970664" y="6535681"/>
                    <a:pt x="13773794" y="6647305"/>
                  </a:cubicBezTo>
                  <a:cubicBezTo>
                    <a:pt x="13623444" y="6732554"/>
                    <a:pt x="13425412" y="6747652"/>
                    <a:pt x="10679947" y="6736910"/>
                  </a:cubicBezTo>
                  <a:cubicBezTo>
                    <a:pt x="645952" y="6731633"/>
                    <a:pt x="384604" y="6765486"/>
                    <a:pt x="254278" y="6656329"/>
                  </a:cubicBezTo>
                  <a:cubicBezTo>
                    <a:pt x="145767" y="6565444"/>
                    <a:pt x="81795" y="6372132"/>
                    <a:pt x="63030" y="6171933"/>
                  </a:cubicBezTo>
                  <a:close/>
                </a:path>
              </a:pathLst>
            </a:custGeom>
            <a:solidFill>
              <a:srgbClr val="FFFFFF"/>
            </a:solidFill>
          </p:spPr>
        </p:sp>
      </p:grpSp>
      <p:sp>
        <p:nvSpPr>
          <p:cNvPr name="Freeform 4" id="4"/>
          <p:cNvSpPr/>
          <p:nvPr/>
        </p:nvSpPr>
        <p:spPr>
          <a:xfrm flipH="false" flipV="false" rot="0">
            <a:off x="-1440762" y="-1974472"/>
            <a:ext cx="5267540" cy="4836560"/>
          </a:xfrm>
          <a:custGeom>
            <a:avLst/>
            <a:gdLst/>
            <a:ahLst/>
            <a:cxnLst/>
            <a:rect r="r" b="b" t="t" l="l"/>
            <a:pathLst>
              <a:path h="4836560" w="5267540">
                <a:moveTo>
                  <a:pt x="0" y="0"/>
                </a:moveTo>
                <a:lnTo>
                  <a:pt x="5267540" y="0"/>
                </a:lnTo>
                <a:lnTo>
                  <a:pt x="5267540" y="4836560"/>
                </a:lnTo>
                <a:lnTo>
                  <a:pt x="0" y="4836560"/>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415358" y="7295165"/>
            <a:ext cx="5267540" cy="4836560"/>
          </a:xfrm>
          <a:custGeom>
            <a:avLst/>
            <a:gdLst/>
            <a:ahLst/>
            <a:cxnLst/>
            <a:rect r="r" b="b" t="t" l="l"/>
            <a:pathLst>
              <a:path h="4836560" w="5267540">
                <a:moveTo>
                  <a:pt x="0" y="0"/>
                </a:moveTo>
                <a:lnTo>
                  <a:pt x="5267540" y="0"/>
                </a:lnTo>
                <a:lnTo>
                  <a:pt x="5267540" y="4836559"/>
                </a:lnTo>
                <a:lnTo>
                  <a:pt x="0" y="4836559"/>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267119" y="377133"/>
            <a:ext cx="7487598" cy="946690"/>
          </a:xfrm>
          <a:prstGeom prst="rect">
            <a:avLst/>
          </a:prstGeom>
        </p:spPr>
        <p:txBody>
          <a:bodyPr anchor="t" rtlCol="false" tIns="0" lIns="0" bIns="0" rIns="0">
            <a:spAutoFit/>
          </a:bodyPr>
          <a:lstStyle/>
          <a:p>
            <a:pPr algn="ctr" marL="0" indent="0" lvl="0">
              <a:lnSpc>
                <a:spcPts val="7406"/>
              </a:lnSpc>
            </a:pPr>
            <a:r>
              <a:rPr lang="en-US" sz="5786" spc="219">
                <a:solidFill>
                  <a:srgbClr val="FFFFFF"/>
                </a:solidFill>
                <a:latin typeface="Cocomat Pro Heavy"/>
              </a:rPr>
              <a:t>INTRODUCTION</a:t>
            </a:r>
          </a:p>
        </p:txBody>
      </p:sp>
      <p:sp>
        <p:nvSpPr>
          <p:cNvPr name="TextBox 7" id="7"/>
          <p:cNvSpPr txBox="true"/>
          <p:nvPr/>
        </p:nvSpPr>
        <p:spPr>
          <a:xfrm rot="0">
            <a:off x="715695" y="1705206"/>
            <a:ext cx="16856611" cy="8008239"/>
          </a:xfrm>
          <a:prstGeom prst="rect">
            <a:avLst/>
          </a:prstGeom>
        </p:spPr>
        <p:txBody>
          <a:bodyPr anchor="t" rtlCol="false" tIns="0" lIns="0" bIns="0" rIns="0">
            <a:spAutoFit/>
          </a:bodyPr>
          <a:lstStyle/>
          <a:p>
            <a:pPr algn="ctr">
              <a:lnSpc>
                <a:spcPts val="2688"/>
              </a:lnSpc>
            </a:pPr>
            <a:r>
              <a:rPr lang="en-US" sz="2100" spc="79">
                <a:solidFill>
                  <a:srgbClr val="000000"/>
                </a:solidFill>
                <a:latin typeface="Cocomat Pro Heavy"/>
              </a:rPr>
              <a:t>THE MEDICAL DATA CLASSIFICATION FACES THE[3] IMBALANCED COUNT OF DATA SAMPLES. MACHINE LEARNING ALGORITHMS GENERALLY PERFORM BADLY ON SUCH MINORITY CLASSES.</a:t>
            </a:r>
          </a:p>
          <a:p>
            <a:pPr algn="ctr">
              <a:lnSpc>
                <a:spcPts val="2688"/>
              </a:lnSpc>
            </a:pPr>
          </a:p>
          <a:p>
            <a:pPr algn="ctr">
              <a:lnSpc>
                <a:spcPts val="2688"/>
              </a:lnSpc>
            </a:pPr>
            <a:r>
              <a:rPr lang="en-US" sz="2100" spc="79">
                <a:solidFill>
                  <a:srgbClr val="000000"/>
                </a:solidFill>
                <a:latin typeface="Cocomat Pro Heavy"/>
              </a:rPr>
              <a:t>Brain stroke is most general neurological reason for death and inability affecting approximately 16 million people worldwide.Machine learning can be used for early brain stroke detection to avoid mortality and inability.</a:t>
            </a:r>
          </a:p>
          <a:p>
            <a:pPr algn="ctr">
              <a:lnSpc>
                <a:spcPts val="2688"/>
              </a:lnSpc>
            </a:pPr>
          </a:p>
          <a:p>
            <a:pPr algn="ctr">
              <a:lnSpc>
                <a:spcPts val="2688"/>
              </a:lnSpc>
            </a:pPr>
            <a:r>
              <a:rPr lang="en-US" sz="2100" spc="79">
                <a:solidFill>
                  <a:srgbClr val="000000"/>
                </a:solidFill>
                <a:latin typeface="Cocomat Pro Heavy"/>
              </a:rPr>
              <a:t>The Dataset of our problem is highly imbalanced having 783 people out of 43,400 samples having stroke making general machine learning algorithms struggle to predict minority class accurately.</a:t>
            </a:r>
          </a:p>
          <a:p>
            <a:pPr algn="ctr">
              <a:lnSpc>
                <a:spcPts val="2688"/>
              </a:lnSpc>
            </a:pPr>
          </a:p>
          <a:p>
            <a:pPr algn="ctr">
              <a:lnSpc>
                <a:spcPts val="2688"/>
              </a:lnSpc>
            </a:pPr>
            <a:r>
              <a:rPr lang="en-US" sz="2100" spc="79">
                <a:solidFill>
                  <a:srgbClr val="000000"/>
                </a:solidFill>
                <a:latin typeface="Cocomat Pro Heavy"/>
              </a:rPr>
              <a:t>To resolve the given issue we balanced the dataset with respect to our baseline algorithm Artificial neural network(ANN)and then applied various machine and deep learning algorithms to get best accuracy,precision and recall.</a:t>
            </a:r>
          </a:p>
          <a:p>
            <a:pPr algn="ctr">
              <a:lnSpc>
                <a:spcPts val="2688"/>
              </a:lnSpc>
            </a:pPr>
          </a:p>
          <a:p>
            <a:pPr algn="ctr">
              <a:lnSpc>
                <a:spcPts val="2688"/>
              </a:lnSpc>
            </a:pPr>
            <a:r>
              <a:rPr lang="en-US" sz="2100" spc="79">
                <a:solidFill>
                  <a:srgbClr val="000000"/>
                </a:solidFill>
                <a:latin typeface="Cocomat Pro Heavy"/>
              </a:rPr>
              <a:t>For balancing dataset we used techniques like SMOTE and its variants like SMOTE-TOMEK,SMOTE-ENN,Borderline-SMOTEand our novel model SMOTEN which outperformed other dataset balancing techniques.</a:t>
            </a:r>
          </a:p>
          <a:p>
            <a:pPr algn="ctr">
              <a:lnSpc>
                <a:spcPts val="2688"/>
              </a:lnSpc>
            </a:pPr>
          </a:p>
          <a:p>
            <a:pPr algn="ctr">
              <a:lnSpc>
                <a:spcPts val="2688"/>
              </a:lnSpc>
            </a:pPr>
            <a:r>
              <a:rPr lang="en-US" sz="2100" spc="79">
                <a:solidFill>
                  <a:srgbClr val="000000"/>
                </a:solidFill>
                <a:latin typeface="Cocomat Pro Heavy"/>
              </a:rPr>
              <a:t>For max. accuracy of 99% and AUC score of 0.99 we did ensemble learning voting classifier on Random Forest Classifier(99%), and K-nearest neighbor(98%). We performed other techniques for comparison too like Logistic regression(81%),Ada boost(89%),Support Vector Machine(91%) etc. </a:t>
            </a:r>
          </a:p>
          <a:p>
            <a:pPr algn="ctr">
              <a:lnSpc>
                <a:spcPts val="268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0">
            <a:off x="-659027" y="7273442"/>
            <a:ext cx="3755690" cy="4114800"/>
          </a:xfrm>
          <a:custGeom>
            <a:avLst/>
            <a:gdLst/>
            <a:ahLst/>
            <a:cxnLst/>
            <a:rect r="r" b="b" t="t" l="l"/>
            <a:pathLst>
              <a:path h="4114800" w="375569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4537" y="-1472595"/>
            <a:ext cx="3755690" cy="4114800"/>
          </a:xfrm>
          <a:custGeom>
            <a:avLst/>
            <a:gdLst/>
            <a:ahLst/>
            <a:cxnLst/>
            <a:rect r="r" b="b" t="t" l="l"/>
            <a:pathLst>
              <a:path h="4114800" w="375569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8158" y="-1681419"/>
            <a:ext cx="4472609" cy="4114800"/>
          </a:xfrm>
          <a:custGeom>
            <a:avLst/>
            <a:gdLst/>
            <a:ahLst/>
            <a:cxnLst/>
            <a:rect r="r" b="b" t="t" l="l"/>
            <a:pathLst>
              <a:path h="4114800" w="4472609">
                <a:moveTo>
                  <a:pt x="0" y="0"/>
                </a:moveTo>
                <a:lnTo>
                  <a:pt x="4472609" y="0"/>
                </a:lnTo>
                <a:lnTo>
                  <a:pt x="44726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484757" y="406108"/>
            <a:ext cx="9318487" cy="1178509"/>
          </a:xfrm>
          <a:prstGeom prst="rect">
            <a:avLst/>
          </a:prstGeom>
        </p:spPr>
        <p:txBody>
          <a:bodyPr anchor="t" rtlCol="false" tIns="0" lIns="0" bIns="0" rIns="0">
            <a:spAutoFit/>
          </a:bodyPr>
          <a:lstStyle/>
          <a:p>
            <a:pPr algn="ctr" marL="0" indent="0" lvl="0">
              <a:lnSpc>
                <a:spcPts val="9251"/>
              </a:lnSpc>
            </a:pPr>
            <a:r>
              <a:rPr lang="en-US" sz="7228" spc="274">
                <a:solidFill>
                  <a:srgbClr val="4B578D"/>
                </a:solidFill>
                <a:latin typeface="Cocomat Pro Heavy"/>
              </a:rPr>
              <a:t>MOTIVATION</a:t>
            </a:r>
          </a:p>
        </p:txBody>
      </p:sp>
      <p:sp>
        <p:nvSpPr>
          <p:cNvPr name="Freeform 6" id="6"/>
          <p:cNvSpPr/>
          <p:nvPr/>
        </p:nvSpPr>
        <p:spPr>
          <a:xfrm flipH="false" flipV="false" rot="0">
            <a:off x="16940726" y="2642205"/>
            <a:ext cx="3755690" cy="4114800"/>
          </a:xfrm>
          <a:custGeom>
            <a:avLst/>
            <a:gdLst/>
            <a:ahLst/>
            <a:cxnLst/>
            <a:rect r="r" b="b" t="t" l="l"/>
            <a:pathLst>
              <a:path h="4114800" w="375569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88485" y="4744695"/>
            <a:ext cx="2308056" cy="2528747"/>
          </a:xfrm>
          <a:custGeom>
            <a:avLst/>
            <a:gdLst/>
            <a:ahLst/>
            <a:cxnLst/>
            <a:rect r="r" b="b" t="t" l="l"/>
            <a:pathLst>
              <a:path h="2528747" w="2308056">
                <a:moveTo>
                  <a:pt x="0" y="0"/>
                </a:moveTo>
                <a:lnTo>
                  <a:pt x="2308056" y="0"/>
                </a:lnTo>
                <a:lnTo>
                  <a:pt x="2308056" y="2528747"/>
                </a:lnTo>
                <a:lnTo>
                  <a:pt x="0" y="2528747"/>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378990" y="2613630"/>
            <a:ext cx="11199313" cy="815975"/>
          </a:xfrm>
          <a:prstGeom prst="rect">
            <a:avLst/>
          </a:prstGeom>
        </p:spPr>
        <p:txBody>
          <a:bodyPr anchor="t" rtlCol="false" tIns="0" lIns="0" bIns="0" rIns="0">
            <a:spAutoFit/>
          </a:bodyPr>
          <a:lstStyle/>
          <a:p>
            <a:pPr algn="ctr">
              <a:lnSpc>
                <a:spcPts val="3199"/>
              </a:lnSpc>
              <a:spcBef>
                <a:spcPct val="0"/>
              </a:spcBef>
            </a:pPr>
            <a:r>
              <a:rPr lang="en-US" sz="2499" spc="94">
                <a:solidFill>
                  <a:srgbClr val="4B578D"/>
                </a:solidFill>
                <a:latin typeface="Cocomat Pro Heavy"/>
              </a:rPr>
              <a:t>Imbalance nature of data in real-world like credit-card fraud,medical diagnosis etc. </a:t>
            </a:r>
          </a:p>
        </p:txBody>
      </p:sp>
      <p:sp>
        <p:nvSpPr>
          <p:cNvPr name="TextBox 9" id="9"/>
          <p:cNvSpPr txBox="true"/>
          <p:nvPr/>
        </p:nvSpPr>
        <p:spPr>
          <a:xfrm rot="0">
            <a:off x="3984517" y="4122395"/>
            <a:ext cx="10754228" cy="815975"/>
          </a:xfrm>
          <a:prstGeom prst="rect">
            <a:avLst/>
          </a:prstGeom>
        </p:spPr>
        <p:txBody>
          <a:bodyPr anchor="t" rtlCol="false" tIns="0" lIns="0" bIns="0" rIns="0">
            <a:spAutoFit/>
          </a:bodyPr>
          <a:lstStyle/>
          <a:p>
            <a:pPr algn="ctr">
              <a:lnSpc>
                <a:spcPts val="3199"/>
              </a:lnSpc>
              <a:spcBef>
                <a:spcPct val="0"/>
              </a:spcBef>
            </a:pPr>
            <a:r>
              <a:rPr lang="en-US" sz="2499" spc="94">
                <a:solidFill>
                  <a:srgbClr val="4B578D"/>
                </a:solidFill>
                <a:latin typeface="Cocomat Pro Heavy"/>
              </a:rPr>
              <a:t>Failure of general existing classification machine learning algorithms on minority class in such imbalance dataset.</a:t>
            </a:r>
          </a:p>
        </p:txBody>
      </p:sp>
      <p:sp>
        <p:nvSpPr>
          <p:cNvPr name="TextBox 10" id="10"/>
          <p:cNvSpPr txBox="true"/>
          <p:nvPr/>
        </p:nvSpPr>
        <p:spPr>
          <a:xfrm rot="0">
            <a:off x="3984517" y="5633695"/>
            <a:ext cx="11530021"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4B578D"/>
                </a:solidFill>
                <a:latin typeface="Cocomat Pro Heavy"/>
              </a:rPr>
              <a:t>Early detection of brain stroke prediction being major problem to solve with highest accuracy can save millions of lives and is a major motivational driving force to perform the given project.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Freeform 2" id="2"/>
          <p:cNvSpPr/>
          <p:nvPr/>
        </p:nvSpPr>
        <p:spPr>
          <a:xfrm flipH="false" flipV="false" rot="0">
            <a:off x="17805300" y="10128889"/>
            <a:ext cx="3835234" cy="3538003"/>
          </a:xfrm>
          <a:custGeom>
            <a:avLst/>
            <a:gdLst/>
            <a:ahLst/>
            <a:cxnLst/>
            <a:rect r="r" b="b" t="t" l="l"/>
            <a:pathLst>
              <a:path h="3538003" w="3835234">
                <a:moveTo>
                  <a:pt x="0" y="0"/>
                </a:moveTo>
                <a:lnTo>
                  <a:pt x="3835234" y="0"/>
                </a:lnTo>
                <a:lnTo>
                  <a:pt x="3835234" y="3538003"/>
                </a:lnTo>
                <a:lnTo>
                  <a:pt x="0" y="3538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145907">
            <a:off x="15241177" y="-755163"/>
            <a:ext cx="5809981" cy="3271413"/>
          </a:xfrm>
          <a:custGeom>
            <a:avLst/>
            <a:gdLst/>
            <a:ahLst/>
            <a:cxnLst/>
            <a:rect r="r" b="b" t="t" l="l"/>
            <a:pathLst>
              <a:path h="3271413" w="5809981">
                <a:moveTo>
                  <a:pt x="0" y="0"/>
                </a:moveTo>
                <a:lnTo>
                  <a:pt x="5809981" y="0"/>
                </a:lnTo>
                <a:lnTo>
                  <a:pt x="5809981" y="3271413"/>
                </a:lnTo>
                <a:lnTo>
                  <a:pt x="0" y="3271413"/>
                </a:lnTo>
                <a:lnTo>
                  <a:pt x="0" y="0"/>
                </a:lnTo>
                <a:close/>
              </a:path>
            </a:pathLst>
          </a:custGeom>
          <a:blipFill>
            <a:blip r:embed="rId4">
              <a:extLst>
                <a:ext uri="{96DAC541-7B7A-43D3-8B79-37D633B846F1}">
                  <asvg:svgBlip xmlns:asvg="http://schemas.microsoft.com/office/drawing/2016/SVG/main" r:embed="rId5"/>
                </a:ext>
              </a:extLst>
            </a:blip>
            <a:stretch>
              <a:fillRect l="-51542" t="0" r="0" b="-521957"/>
            </a:stretch>
          </a:blipFill>
        </p:spPr>
      </p:sp>
      <p:sp>
        <p:nvSpPr>
          <p:cNvPr name="TextBox 4" id="4"/>
          <p:cNvSpPr txBox="true"/>
          <p:nvPr/>
        </p:nvSpPr>
        <p:spPr>
          <a:xfrm rot="0">
            <a:off x="5080515" y="424079"/>
            <a:ext cx="8126970" cy="2170789"/>
          </a:xfrm>
          <a:prstGeom prst="rect">
            <a:avLst/>
          </a:prstGeom>
        </p:spPr>
        <p:txBody>
          <a:bodyPr anchor="t" rtlCol="false" tIns="0" lIns="0" bIns="0" rIns="0">
            <a:spAutoFit/>
          </a:bodyPr>
          <a:lstStyle/>
          <a:p>
            <a:pPr algn="ctr" marL="0" indent="0" lvl="0">
              <a:lnSpc>
                <a:spcPts val="8491"/>
              </a:lnSpc>
            </a:pPr>
            <a:r>
              <a:rPr lang="en-US" sz="6634" spc="252">
                <a:solidFill>
                  <a:srgbClr val="A0325B"/>
                </a:solidFill>
                <a:latin typeface="Cocomat Pro Heavy"/>
              </a:rPr>
              <a:t>PROBLEM STATEMENT</a:t>
            </a:r>
          </a:p>
        </p:txBody>
      </p:sp>
      <p:sp>
        <p:nvSpPr>
          <p:cNvPr name="Freeform 5" id="5"/>
          <p:cNvSpPr/>
          <p:nvPr/>
        </p:nvSpPr>
        <p:spPr>
          <a:xfrm flipH="false" flipV="false" rot="8874516">
            <a:off x="-4562561" y="8752609"/>
            <a:ext cx="6483739" cy="3650784"/>
          </a:xfrm>
          <a:custGeom>
            <a:avLst/>
            <a:gdLst/>
            <a:ahLst/>
            <a:cxnLst/>
            <a:rect r="r" b="b" t="t" l="l"/>
            <a:pathLst>
              <a:path h="3650784" w="6483739">
                <a:moveTo>
                  <a:pt x="0" y="0"/>
                </a:moveTo>
                <a:lnTo>
                  <a:pt x="6483738" y="0"/>
                </a:lnTo>
                <a:lnTo>
                  <a:pt x="6483738" y="3650784"/>
                </a:lnTo>
                <a:lnTo>
                  <a:pt x="0" y="3650784"/>
                </a:lnTo>
                <a:lnTo>
                  <a:pt x="0" y="0"/>
                </a:lnTo>
                <a:close/>
              </a:path>
            </a:pathLst>
          </a:custGeom>
          <a:blipFill>
            <a:blip r:embed="rId4">
              <a:extLst>
                <a:ext uri="{96DAC541-7B7A-43D3-8B79-37D633B846F1}">
                  <asvg:svgBlip xmlns:asvg="http://schemas.microsoft.com/office/drawing/2016/SVG/main" r:embed="rId5"/>
                </a:ext>
              </a:extLst>
            </a:blip>
            <a:stretch>
              <a:fillRect l="-51542" t="0" r="0" b="-521957"/>
            </a:stretch>
          </a:blipFill>
        </p:spPr>
      </p:sp>
      <p:sp>
        <p:nvSpPr>
          <p:cNvPr name="Freeform 6" id="6"/>
          <p:cNvSpPr/>
          <p:nvPr/>
        </p:nvSpPr>
        <p:spPr>
          <a:xfrm flipH="false" flipV="false" rot="-7569976">
            <a:off x="144123" y="-455441"/>
            <a:ext cx="2921276" cy="3986979"/>
          </a:xfrm>
          <a:custGeom>
            <a:avLst/>
            <a:gdLst/>
            <a:ahLst/>
            <a:cxnLst/>
            <a:rect r="r" b="b" t="t" l="l"/>
            <a:pathLst>
              <a:path h="3986979" w="2921276">
                <a:moveTo>
                  <a:pt x="0" y="0"/>
                </a:moveTo>
                <a:lnTo>
                  <a:pt x="2921276" y="0"/>
                </a:lnTo>
                <a:lnTo>
                  <a:pt x="2921276" y="3986979"/>
                </a:lnTo>
                <a:lnTo>
                  <a:pt x="0" y="3986979"/>
                </a:lnTo>
                <a:lnTo>
                  <a:pt x="0" y="0"/>
                </a:lnTo>
                <a:close/>
              </a:path>
            </a:pathLst>
          </a:custGeom>
          <a:blipFill>
            <a:blip r:embed="rId4">
              <a:extLst>
                <a:ext uri="{96DAC541-7B7A-43D3-8B79-37D633B846F1}">
                  <asvg:svgBlip xmlns:asvg="http://schemas.microsoft.com/office/drawing/2016/SVG/main" r:embed="rId5"/>
                </a:ext>
              </a:extLst>
            </a:blip>
            <a:stretch>
              <a:fillRect l="-46512" t="-410330" r="-154883" b="0"/>
            </a:stretch>
          </a:blipFill>
        </p:spPr>
      </p:sp>
      <p:sp>
        <p:nvSpPr>
          <p:cNvPr name="Freeform 7" id="7"/>
          <p:cNvSpPr/>
          <p:nvPr/>
        </p:nvSpPr>
        <p:spPr>
          <a:xfrm flipH="false" flipV="false" rot="-7569976">
            <a:off x="16344662" y="8135400"/>
            <a:ext cx="2921276" cy="3986979"/>
          </a:xfrm>
          <a:custGeom>
            <a:avLst/>
            <a:gdLst/>
            <a:ahLst/>
            <a:cxnLst/>
            <a:rect r="r" b="b" t="t" l="l"/>
            <a:pathLst>
              <a:path h="3986979" w="2921276">
                <a:moveTo>
                  <a:pt x="0" y="0"/>
                </a:moveTo>
                <a:lnTo>
                  <a:pt x="2921277" y="0"/>
                </a:lnTo>
                <a:lnTo>
                  <a:pt x="2921277" y="3986978"/>
                </a:lnTo>
                <a:lnTo>
                  <a:pt x="0" y="3986978"/>
                </a:lnTo>
                <a:lnTo>
                  <a:pt x="0" y="0"/>
                </a:lnTo>
                <a:close/>
              </a:path>
            </a:pathLst>
          </a:custGeom>
          <a:blipFill>
            <a:blip r:embed="rId4">
              <a:extLst>
                <a:ext uri="{96DAC541-7B7A-43D3-8B79-37D633B846F1}">
                  <asvg:svgBlip xmlns:asvg="http://schemas.microsoft.com/office/drawing/2016/SVG/main" r:embed="rId5"/>
                </a:ext>
              </a:extLst>
            </a:blip>
            <a:stretch>
              <a:fillRect l="-46512" t="-410330" r="-154883" b="0"/>
            </a:stretch>
          </a:blipFill>
        </p:spPr>
      </p:sp>
      <p:sp>
        <p:nvSpPr>
          <p:cNvPr name="TextBox 8" id="8"/>
          <p:cNvSpPr txBox="true"/>
          <p:nvPr/>
        </p:nvSpPr>
        <p:spPr>
          <a:xfrm rot="0">
            <a:off x="0" y="3362826"/>
            <a:ext cx="18288000" cy="1362202"/>
          </a:xfrm>
          <a:prstGeom prst="rect">
            <a:avLst/>
          </a:prstGeom>
        </p:spPr>
        <p:txBody>
          <a:bodyPr anchor="t" rtlCol="false" tIns="0" lIns="0" bIns="0" rIns="0">
            <a:spAutoFit/>
          </a:bodyPr>
          <a:lstStyle/>
          <a:p>
            <a:pPr algn="ctr">
              <a:lnSpc>
                <a:spcPts val="3583"/>
              </a:lnSpc>
              <a:spcBef>
                <a:spcPct val="0"/>
              </a:spcBef>
            </a:pPr>
            <a:r>
              <a:rPr lang="en-US" sz="2799" spc="106">
                <a:solidFill>
                  <a:srgbClr val="000000"/>
                </a:solidFill>
                <a:latin typeface="Cocomat Pro Heavy"/>
              </a:rPr>
              <a:t>The brain stroke detection medical dataset of our problem is highly imbalanced i.e. out of 43,400 samples only 783 people have stroke making machine learning algorithms difficult to predict minority class accurately.</a:t>
            </a:r>
          </a:p>
        </p:txBody>
      </p:sp>
      <p:sp>
        <p:nvSpPr>
          <p:cNvPr name="TextBox 9" id="9"/>
          <p:cNvSpPr txBox="true"/>
          <p:nvPr/>
        </p:nvSpPr>
        <p:spPr>
          <a:xfrm rot="0">
            <a:off x="0" y="5496553"/>
            <a:ext cx="18288000" cy="1362202"/>
          </a:xfrm>
          <a:prstGeom prst="rect">
            <a:avLst/>
          </a:prstGeom>
        </p:spPr>
        <p:txBody>
          <a:bodyPr anchor="t" rtlCol="false" tIns="0" lIns="0" bIns="0" rIns="0">
            <a:spAutoFit/>
          </a:bodyPr>
          <a:lstStyle/>
          <a:p>
            <a:pPr algn="ctr">
              <a:lnSpc>
                <a:spcPts val="3583"/>
              </a:lnSpc>
              <a:spcBef>
                <a:spcPct val="0"/>
              </a:spcBef>
            </a:pPr>
            <a:r>
              <a:rPr lang="en-US" sz="2799" spc="106">
                <a:solidFill>
                  <a:srgbClr val="000000"/>
                </a:solidFill>
                <a:latin typeface="Cocomat Pro Heavy"/>
              </a:rPr>
              <a:t>This research paper aims to find an effective solution for handling imbalanced datasets, the first step of the solution is to find a novel way to balance the dataset in the best possible way and finding an algorithm that gives us the best accuracy out of all present existing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BAD9"/>
        </a:solidFill>
      </p:bgPr>
    </p:bg>
    <p:spTree>
      <p:nvGrpSpPr>
        <p:cNvPr id="1" name=""/>
        <p:cNvGrpSpPr/>
        <p:nvPr/>
      </p:nvGrpSpPr>
      <p:grpSpPr>
        <a:xfrm>
          <a:off x="0" y="0"/>
          <a:ext cx="0" cy="0"/>
          <a:chOff x="0" y="0"/>
          <a:chExt cx="0" cy="0"/>
        </a:xfrm>
      </p:grpSpPr>
      <p:sp>
        <p:nvSpPr>
          <p:cNvPr name="Freeform 2" id="2"/>
          <p:cNvSpPr/>
          <p:nvPr/>
        </p:nvSpPr>
        <p:spPr>
          <a:xfrm flipH="false" flipV="false" rot="0">
            <a:off x="-1451092" y="7812401"/>
            <a:ext cx="4420993" cy="4308458"/>
          </a:xfrm>
          <a:custGeom>
            <a:avLst/>
            <a:gdLst/>
            <a:ahLst/>
            <a:cxnLst/>
            <a:rect r="r" b="b" t="t" l="l"/>
            <a:pathLst>
              <a:path h="4308458" w="4420993">
                <a:moveTo>
                  <a:pt x="0" y="0"/>
                </a:moveTo>
                <a:lnTo>
                  <a:pt x="4420992" y="0"/>
                </a:lnTo>
                <a:lnTo>
                  <a:pt x="4420992" y="4308458"/>
                </a:lnTo>
                <a:lnTo>
                  <a:pt x="0" y="4308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4859" y="-3385322"/>
            <a:ext cx="5729433" cy="5583593"/>
          </a:xfrm>
          <a:custGeom>
            <a:avLst/>
            <a:gdLst/>
            <a:ahLst/>
            <a:cxnLst/>
            <a:rect r="r" b="b" t="t" l="l"/>
            <a:pathLst>
              <a:path h="5583593" w="5729433">
                <a:moveTo>
                  <a:pt x="0" y="0"/>
                </a:moveTo>
                <a:lnTo>
                  <a:pt x="5729433" y="0"/>
                </a:lnTo>
                <a:lnTo>
                  <a:pt x="5729433" y="5583593"/>
                </a:lnTo>
                <a:lnTo>
                  <a:pt x="0" y="5583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41012" y="5622747"/>
            <a:ext cx="8153280" cy="7945742"/>
          </a:xfrm>
          <a:custGeom>
            <a:avLst/>
            <a:gdLst/>
            <a:ahLst/>
            <a:cxnLst/>
            <a:rect r="r" b="b" t="t" l="l"/>
            <a:pathLst>
              <a:path h="7945742" w="8153280">
                <a:moveTo>
                  <a:pt x="0" y="0"/>
                </a:moveTo>
                <a:lnTo>
                  <a:pt x="8153280" y="0"/>
                </a:lnTo>
                <a:lnTo>
                  <a:pt x="8153280" y="7945742"/>
                </a:lnTo>
                <a:lnTo>
                  <a:pt x="0" y="7945742"/>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8223" y="-593526"/>
            <a:ext cx="2758542" cy="2688325"/>
          </a:xfrm>
          <a:custGeom>
            <a:avLst/>
            <a:gdLst/>
            <a:ahLst/>
            <a:cxnLst/>
            <a:rect r="r" b="b" t="t" l="l"/>
            <a:pathLst>
              <a:path h="2688325" w="2758542">
                <a:moveTo>
                  <a:pt x="0" y="0"/>
                </a:moveTo>
                <a:lnTo>
                  <a:pt x="2758543" y="0"/>
                </a:lnTo>
                <a:lnTo>
                  <a:pt x="2758543" y="2688325"/>
                </a:lnTo>
                <a:lnTo>
                  <a:pt x="0" y="26883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301973">
            <a:off x="14589912" y="1625026"/>
            <a:ext cx="1259409" cy="911354"/>
          </a:xfrm>
          <a:custGeom>
            <a:avLst/>
            <a:gdLst/>
            <a:ahLst/>
            <a:cxnLst/>
            <a:rect r="r" b="b" t="t" l="l"/>
            <a:pathLst>
              <a:path h="911354" w="1259409">
                <a:moveTo>
                  <a:pt x="0" y="0"/>
                </a:moveTo>
                <a:lnTo>
                  <a:pt x="1259410" y="0"/>
                </a:lnTo>
                <a:lnTo>
                  <a:pt x="1259410" y="911354"/>
                </a:lnTo>
                <a:lnTo>
                  <a:pt x="0" y="911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1048" y="2956556"/>
            <a:ext cx="11406378" cy="1941195"/>
          </a:xfrm>
          <a:prstGeom prst="rect">
            <a:avLst/>
          </a:prstGeom>
        </p:spPr>
        <p:txBody>
          <a:bodyPr anchor="t" rtlCol="false" tIns="0" lIns="0" bIns="0" rIns="0">
            <a:spAutoFit/>
          </a:bodyPr>
          <a:lstStyle/>
          <a:p>
            <a:pPr marL="0" indent="0" lvl="0">
              <a:lnSpc>
                <a:spcPts val="3840"/>
              </a:lnSpc>
              <a:spcBef>
                <a:spcPct val="0"/>
              </a:spcBef>
            </a:pPr>
            <a:r>
              <a:rPr lang="en-US" sz="3000" spc="113">
                <a:solidFill>
                  <a:srgbClr val="000000"/>
                </a:solidFill>
                <a:latin typeface="Cocomat Pro Bold"/>
              </a:rPr>
              <a:t>Contribution - Our project aims to find the best way to balance our stroke prediction dataset which is severely imbalanced as out of 43,400 people only 783 had stroke which is close to 1.8% of the total.</a:t>
            </a:r>
          </a:p>
        </p:txBody>
      </p:sp>
      <p:sp>
        <p:nvSpPr>
          <p:cNvPr name="Freeform 8" id="8"/>
          <p:cNvSpPr/>
          <p:nvPr/>
        </p:nvSpPr>
        <p:spPr>
          <a:xfrm flipH="false" flipV="false" rot="0">
            <a:off x="11953274" y="2985131"/>
            <a:ext cx="6176302" cy="5601889"/>
          </a:xfrm>
          <a:custGeom>
            <a:avLst/>
            <a:gdLst/>
            <a:ahLst/>
            <a:cxnLst/>
            <a:rect r="r" b="b" t="t" l="l"/>
            <a:pathLst>
              <a:path h="5601889" w="6176302">
                <a:moveTo>
                  <a:pt x="0" y="0"/>
                </a:moveTo>
                <a:lnTo>
                  <a:pt x="6176302" y="0"/>
                </a:lnTo>
                <a:lnTo>
                  <a:pt x="6176302" y="5601889"/>
                </a:lnTo>
                <a:lnTo>
                  <a:pt x="0" y="5601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374952" y="391080"/>
            <a:ext cx="11769676" cy="2407831"/>
          </a:xfrm>
          <a:prstGeom prst="rect">
            <a:avLst/>
          </a:prstGeom>
        </p:spPr>
        <p:txBody>
          <a:bodyPr anchor="t" rtlCol="false" tIns="0" lIns="0" bIns="0" rIns="0">
            <a:spAutoFit/>
          </a:bodyPr>
          <a:lstStyle/>
          <a:p>
            <a:pPr marL="0" indent="0" lvl="0">
              <a:lnSpc>
                <a:spcPts val="9462"/>
              </a:lnSpc>
            </a:pPr>
            <a:r>
              <a:rPr lang="en-US" sz="7392" spc="280">
                <a:solidFill>
                  <a:srgbClr val="A0325B"/>
                </a:solidFill>
                <a:latin typeface="Cocomat Pro Heavy"/>
              </a:rPr>
              <a:t>CONTRIBUTIONS AND NOVELTY</a:t>
            </a:r>
          </a:p>
        </p:txBody>
      </p:sp>
      <p:sp>
        <p:nvSpPr>
          <p:cNvPr name="TextBox 10" id="10"/>
          <p:cNvSpPr txBox="true"/>
          <p:nvPr/>
        </p:nvSpPr>
        <p:spPr>
          <a:xfrm rot="0">
            <a:off x="546896" y="5114925"/>
            <a:ext cx="11406378" cy="3398520"/>
          </a:xfrm>
          <a:prstGeom prst="rect">
            <a:avLst/>
          </a:prstGeom>
        </p:spPr>
        <p:txBody>
          <a:bodyPr anchor="t" rtlCol="false" tIns="0" lIns="0" bIns="0" rIns="0">
            <a:spAutoFit/>
          </a:bodyPr>
          <a:lstStyle/>
          <a:p>
            <a:pPr marL="0" indent="0" lvl="0">
              <a:lnSpc>
                <a:spcPts val="3840"/>
              </a:lnSpc>
              <a:spcBef>
                <a:spcPct val="0"/>
              </a:spcBef>
            </a:pPr>
            <a:r>
              <a:rPr lang="en-US" sz="3000" spc="113">
                <a:solidFill>
                  <a:srgbClr val="000000"/>
                </a:solidFill>
                <a:latin typeface="Cocomat Pro Bold"/>
              </a:rPr>
              <a:t>Novelty - For solving given problem we propose a model that is first balanced by SMOTEN technique then we do Ensemble learning voting classifier on the best performing models Random Forest (99% accuracy)and KNN(98% accuracy) and after voting classifier the accuracy that we get is 99% and the auc score is 0.990 which is highest.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TextBox 2" id="2"/>
          <p:cNvSpPr txBox="true"/>
          <p:nvPr/>
        </p:nvSpPr>
        <p:spPr>
          <a:xfrm rot="0">
            <a:off x="4293088" y="531004"/>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LITERATURE WORK</a:t>
            </a:r>
          </a:p>
        </p:txBody>
      </p:sp>
      <p:sp>
        <p:nvSpPr>
          <p:cNvPr name="Freeform 3" id="3"/>
          <p:cNvSpPr/>
          <p:nvPr/>
        </p:nvSpPr>
        <p:spPr>
          <a:xfrm flipH="false" flipV="false" rot="0">
            <a:off x="-1427474" y="7893347"/>
            <a:ext cx="4912348" cy="4787306"/>
          </a:xfrm>
          <a:custGeom>
            <a:avLst/>
            <a:gdLst/>
            <a:ahLst/>
            <a:cxnLst/>
            <a:rect r="r" b="b" t="t" l="l"/>
            <a:pathLst>
              <a:path h="4787306" w="4912348">
                <a:moveTo>
                  <a:pt x="0" y="0"/>
                </a:moveTo>
                <a:lnTo>
                  <a:pt x="4912348" y="0"/>
                </a:lnTo>
                <a:lnTo>
                  <a:pt x="4912348" y="4787306"/>
                </a:lnTo>
                <a:lnTo>
                  <a:pt x="0" y="478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37881" y="8744541"/>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303655"/>
            <a:ext cx="18276214" cy="13290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The medical datasets like Brain Stroke are mostly imbalanced in their class labels. V. Krishna, J. Sasi Kiran [4] In this research study has used various machine learning (ML) algorithms like K nearest neighbor, logistic regression, random forest (RF) classifier and SVC. One of the given algorithms with high accuracy is used to design a model in this research work to predict strokes for new inputs.</a:t>
            </a:r>
          </a:p>
        </p:txBody>
      </p:sp>
      <p:sp>
        <p:nvSpPr>
          <p:cNvPr name="TextBox 8" id="8"/>
          <p:cNvSpPr txBox="true"/>
          <p:nvPr/>
        </p:nvSpPr>
        <p:spPr>
          <a:xfrm rot="0">
            <a:off x="0" y="4156585"/>
            <a:ext cx="18288000" cy="16592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S. Vasa, P. Borugadda and A. Koyyada in[5]research to develop the optimal model to predict brain stroke using Machine Learning Algorithms (MLA's), namely Logistic Regression (LR), Decision Tree Classifier (DTC), Random Forest Classifier (RFC), Naive Bayes Classifier(NBC), XGBoost Classifier(XGB), Support Vector Machine (SVC) and KNN Classifier (KNN). Apply GridSearchCV (CV=5) along with the above algorithms with hyperparameter on the given dataset. In the 7 models given XGB is the optimal model with 96.34% accuracy.</a:t>
            </a:r>
          </a:p>
        </p:txBody>
      </p:sp>
      <p:sp>
        <p:nvSpPr>
          <p:cNvPr name="TextBox 9" id="9"/>
          <p:cNvSpPr txBox="true"/>
          <p:nvPr/>
        </p:nvSpPr>
        <p:spPr>
          <a:xfrm rot="0">
            <a:off x="-11786" y="6339715"/>
            <a:ext cx="18288000" cy="9988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Study by S. U. Sabha and A. Assad [6] aims to evaluate the effectiveness of five oversampling strategies that are intended to address data imbalance, namely random oversampling, SMOTE, borderline SMOTE, ADASYN, and Deep SMOTE. On small and imbalanced dataset Deep SMOTE outperformed other techniques.</a:t>
            </a:r>
          </a:p>
        </p:txBody>
      </p:sp>
      <p:sp>
        <p:nvSpPr>
          <p:cNvPr name="TextBox 10" id="10"/>
          <p:cNvSpPr txBox="true"/>
          <p:nvPr/>
        </p:nvSpPr>
        <p:spPr>
          <a:xfrm rot="0">
            <a:off x="-11786" y="7862445"/>
            <a:ext cx="18299786" cy="998855"/>
          </a:xfrm>
          <a:prstGeom prst="rect">
            <a:avLst/>
          </a:prstGeom>
        </p:spPr>
        <p:txBody>
          <a:bodyPr anchor="t" rtlCol="false" tIns="0" lIns="0" bIns="0" rIns="0">
            <a:spAutoFit/>
          </a:bodyPr>
          <a:lstStyle/>
          <a:p>
            <a:pPr algn="ctr">
              <a:lnSpc>
                <a:spcPts val="2560"/>
              </a:lnSpc>
              <a:spcBef>
                <a:spcPct val="0"/>
              </a:spcBef>
            </a:pPr>
            <a:r>
              <a:rPr lang="en-US" sz="2000" spc="76">
                <a:solidFill>
                  <a:srgbClr val="000000"/>
                </a:solidFill>
                <a:latin typeface="Cocomat Pro Heavy"/>
              </a:rPr>
              <a:t>The proposed soft voting model[7] improved the accuracy and robustness of the final prediction compared to a single classifier. To resolve this problem, the future introduced a swarm intelligence-based optimization to improve classification accuracy. The accuracy of the proposed model is 96.88%.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TextBox 2" id="2"/>
          <p:cNvSpPr txBox="true"/>
          <p:nvPr/>
        </p:nvSpPr>
        <p:spPr>
          <a:xfrm rot="0">
            <a:off x="4293088" y="531004"/>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METHODOLOGY</a:t>
            </a:r>
          </a:p>
        </p:txBody>
      </p:sp>
      <p:sp>
        <p:nvSpPr>
          <p:cNvPr name="Freeform 3" id="3"/>
          <p:cNvSpPr/>
          <p:nvPr/>
        </p:nvSpPr>
        <p:spPr>
          <a:xfrm flipH="false" flipV="false" rot="0">
            <a:off x="-1427474" y="7893347"/>
            <a:ext cx="4912348" cy="4787306"/>
          </a:xfrm>
          <a:custGeom>
            <a:avLst/>
            <a:gdLst/>
            <a:ahLst/>
            <a:cxnLst/>
            <a:rect r="r" b="b" t="t" l="l"/>
            <a:pathLst>
              <a:path h="4787306" w="4912348">
                <a:moveTo>
                  <a:pt x="0" y="0"/>
                </a:moveTo>
                <a:lnTo>
                  <a:pt x="4912348" y="0"/>
                </a:lnTo>
                <a:lnTo>
                  <a:pt x="4912348" y="4787306"/>
                </a:lnTo>
                <a:lnTo>
                  <a:pt x="0" y="478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37881" y="8744541"/>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2074425"/>
            <a:ext cx="18288000"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Data Cleaning And Preprocessing- In our dataset due to high number null values in smoking_status column we dropped all such instances and in BMI column due to low number of null instances we handle it by imputing median values.</a:t>
            </a:r>
          </a:p>
        </p:txBody>
      </p:sp>
      <p:sp>
        <p:nvSpPr>
          <p:cNvPr name="TextBox 8" id="8"/>
          <p:cNvSpPr txBox="true"/>
          <p:nvPr/>
        </p:nvSpPr>
        <p:spPr>
          <a:xfrm rot="0">
            <a:off x="0" y="4242375"/>
            <a:ext cx="18288000" cy="2441575"/>
          </a:xfrm>
          <a:prstGeom prst="rect">
            <a:avLst/>
          </a:prstGeom>
        </p:spPr>
        <p:txBody>
          <a:bodyPr anchor="t" rtlCol="false" tIns="0" lIns="0" bIns="0" rIns="0">
            <a:spAutoFit/>
          </a:bodyPr>
          <a:lstStyle/>
          <a:p>
            <a:pPr algn="ctr">
              <a:lnSpc>
                <a:spcPts val="3199"/>
              </a:lnSpc>
            </a:pPr>
            <a:r>
              <a:rPr lang="en-US" sz="2499" spc="94">
                <a:solidFill>
                  <a:srgbClr val="000000"/>
                </a:solidFill>
                <a:latin typeface="Cocomat Pro Heavy"/>
              </a:rPr>
              <a:t>Data Analysis-</a:t>
            </a:r>
          </a:p>
          <a:p>
            <a:pPr algn="ctr">
              <a:lnSpc>
                <a:spcPts val="3199"/>
              </a:lnSpc>
            </a:pPr>
            <a:r>
              <a:rPr lang="en-US" sz="2499" spc="94">
                <a:solidFill>
                  <a:srgbClr val="000000"/>
                </a:solidFill>
                <a:latin typeface="Cocomat Pro Heavy"/>
              </a:rPr>
              <a:t>1. Out of 43,400 instances only 783 have stroke and 42617 instances did not have stroke.</a:t>
            </a:r>
          </a:p>
          <a:p>
            <a:pPr algn="ctr">
              <a:lnSpc>
                <a:spcPts val="3199"/>
              </a:lnSpc>
            </a:pPr>
            <a:r>
              <a:rPr lang="en-US" sz="2499" spc="94">
                <a:solidFill>
                  <a:srgbClr val="000000"/>
                </a:solidFill>
                <a:latin typeface="Cocomat Pro Heavy"/>
              </a:rPr>
              <a:t>2. 4061 instances have hypertension out of them only 200 people have stroke</a:t>
            </a:r>
          </a:p>
          <a:p>
            <a:pPr algn="ctr">
              <a:lnSpc>
                <a:spcPts val="3199"/>
              </a:lnSpc>
            </a:pPr>
            <a:r>
              <a:rPr lang="en-US" sz="2499" spc="94">
                <a:solidFill>
                  <a:srgbClr val="000000"/>
                </a:solidFill>
                <a:latin typeface="Cocomat Pro Heavy"/>
              </a:rPr>
              <a:t>3. 2062 instances have heart disease out of them 177 have stroke.</a:t>
            </a:r>
          </a:p>
          <a:p>
            <a:pPr algn="ctr">
              <a:lnSpc>
                <a:spcPts val="3199"/>
              </a:lnSpc>
            </a:pPr>
            <a:r>
              <a:rPr lang="en-US" sz="2499" spc="94">
                <a:solidFill>
                  <a:srgbClr val="000000"/>
                </a:solidFill>
                <a:latin typeface="Cocomat Pro Heavy"/>
              </a:rPr>
              <a:t>4. Out of 25665 females and 17724 males,431 female have stroke and 352 males have stroke </a:t>
            </a:r>
          </a:p>
          <a:p>
            <a:pPr algn="ctr">
              <a:lnSpc>
                <a:spcPts val="3199"/>
              </a:lnSpc>
              <a:spcBef>
                <a:spcPct val="0"/>
              </a:spcBef>
            </a:pPr>
            <a:r>
              <a:rPr lang="en-US" sz="2499" spc="94">
                <a:solidFill>
                  <a:srgbClr val="000000"/>
                </a:solidFill>
                <a:latin typeface="Cocomat Pro Heavy"/>
              </a:rPr>
              <a:t>5. Then we do the correlation analysis to analyze the correlation among the features.</a:t>
            </a:r>
          </a:p>
        </p:txBody>
      </p:sp>
      <p:sp>
        <p:nvSpPr>
          <p:cNvPr name="TextBox 9" id="9"/>
          <p:cNvSpPr txBox="true"/>
          <p:nvPr/>
        </p:nvSpPr>
        <p:spPr>
          <a:xfrm rot="0">
            <a:off x="0" y="7629525"/>
            <a:ext cx="18288000" cy="16287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Creating a baseline model using Artificial Neural Networks(ANN) - We first train ANN with imbalanced data and found that it completely fails in detecting stroke and then we balance the data using different techniques and again train the balanced data using ANN giving us maximum accuracy on balanced dataset we will select the technique and move further.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E8FA"/>
        </a:solidFill>
      </p:bgPr>
    </p:bg>
    <p:spTree>
      <p:nvGrpSpPr>
        <p:cNvPr id="1" name=""/>
        <p:cNvGrpSpPr/>
        <p:nvPr/>
      </p:nvGrpSpPr>
      <p:grpSpPr>
        <a:xfrm>
          <a:off x="0" y="0"/>
          <a:ext cx="0" cy="0"/>
          <a:chOff x="0" y="0"/>
          <a:chExt cx="0" cy="0"/>
        </a:xfrm>
      </p:grpSpPr>
      <p:sp>
        <p:nvSpPr>
          <p:cNvPr name="TextBox 2" id="2"/>
          <p:cNvSpPr txBox="true"/>
          <p:nvPr/>
        </p:nvSpPr>
        <p:spPr>
          <a:xfrm rot="0">
            <a:off x="4293088" y="531004"/>
            <a:ext cx="9701824" cy="938243"/>
          </a:xfrm>
          <a:prstGeom prst="rect">
            <a:avLst/>
          </a:prstGeom>
        </p:spPr>
        <p:txBody>
          <a:bodyPr anchor="t" rtlCol="false" tIns="0" lIns="0" bIns="0" rIns="0">
            <a:spAutoFit/>
          </a:bodyPr>
          <a:lstStyle/>
          <a:p>
            <a:pPr algn="ctr" marL="0" indent="0" lvl="0">
              <a:lnSpc>
                <a:spcPts val="7312"/>
              </a:lnSpc>
            </a:pPr>
            <a:r>
              <a:rPr lang="en-US" sz="5713" spc="217">
                <a:solidFill>
                  <a:srgbClr val="4B578D"/>
                </a:solidFill>
                <a:latin typeface="Cocomat Pro Heavy"/>
              </a:rPr>
              <a:t>METHODOLOGY</a:t>
            </a:r>
          </a:p>
        </p:txBody>
      </p:sp>
      <p:sp>
        <p:nvSpPr>
          <p:cNvPr name="Freeform 3" id="3"/>
          <p:cNvSpPr/>
          <p:nvPr/>
        </p:nvSpPr>
        <p:spPr>
          <a:xfrm flipH="false" flipV="false" rot="0">
            <a:off x="-1427474" y="7893347"/>
            <a:ext cx="4912348" cy="4787306"/>
          </a:xfrm>
          <a:custGeom>
            <a:avLst/>
            <a:gdLst/>
            <a:ahLst/>
            <a:cxnLst/>
            <a:rect r="r" b="b" t="t" l="l"/>
            <a:pathLst>
              <a:path h="4787306" w="4912348">
                <a:moveTo>
                  <a:pt x="0" y="0"/>
                </a:moveTo>
                <a:lnTo>
                  <a:pt x="4912348" y="0"/>
                </a:lnTo>
                <a:lnTo>
                  <a:pt x="4912348" y="4787306"/>
                </a:lnTo>
                <a:lnTo>
                  <a:pt x="0" y="478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01371" y="-2103000"/>
            <a:ext cx="4315859" cy="4206001"/>
          </a:xfrm>
          <a:custGeom>
            <a:avLst/>
            <a:gdLst/>
            <a:ahLst/>
            <a:cxnLst/>
            <a:rect r="r" b="b" t="t" l="l"/>
            <a:pathLst>
              <a:path h="4206001" w="4315859">
                <a:moveTo>
                  <a:pt x="0" y="0"/>
                </a:moveTo>
                <a:lnTo>
                  <a:pt x="4315858" y="0"/>
                </a:lnTo>
                <a:lnTo>
                  <a:pt x="4315858" y="4206000"/>
                </a:lnTo>
                <a:lnTo>
                  <a:pt x="0" y="420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508769">
            <a:off x="-140589" y="-1169633"/>
            <a:ext cx="3270362" cy="2420068"/>
          </a:xfrm>
          <a:custGeom>
            <a:avLst/>
            <a:gdLst/>
            <a:ahLst/>
            <a:cxnLst/>
            <a:rect r="r" b="b" t="t" l="l"/>
            <a:pathLst>
              <a:path h="2420068" w="3270362">
                <a:moveTo>
                  <a:pt x="0" y="0"/>
                </a:moveTo>
                <a:lnTo>
                  <a:pt x="3270362" y="0"/>
                </a:lnTo>
                <a:lnTo>
                  <a:pt x="3270362" y="2420068"/>
                </a:lnTo>
                <a:lnTo>
                  <a:pt x="0" y="2420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68944" y="1843603"/>
            <a:ext cx="9395222" cy="490220"/>
          </a:xfrm>
          <a:prstGeom prst="rect">
            <a:avLst/>
          </a:prstGeom>
        </p:spPr>
        <p:txBody>
          <a:bodyPr anchor="t" rtlCol="false" tIns="0" lIns="0" bIns="0" rIns="0">
            <a:spAutoFit/>
          </a:bodyPr>
          <a:lstStyle/>
          <a:p>
            <a:pPr algn="ctr">
              <a:lnSpc>
                <a:spcPts val="3840"/>
              </a:lnSpc>
              <a:spcBef>
                <a:spcPct val="0"/>
              </a:spcBef>
            </a:pPr>
            <a:r>
              <a:rPr lang="en-US" sz="3000" spc="113">
                <a:solidFill>
                  <a:srgbClr val="000000"/>
                </a:solidFill>
                <a:latin typeface="Cocomat Pro Heavy"/>
              </a:rPr>
              <a:t>Different Techniques For Balancing The Data-</a:t>
            </a:r>
          </a:p>
        </p:txBody>
      </p:sp>
      <p:sp>
        <p:nvSpPr>
          <p:cNvPr name="TextBox 7" id="7"/>
          <p:cNvSpPr txBox="true"/>
          <p:nvPr/>
        </p:nvSpPr>
        <p:spPr>
          <a:xfrm rot="0">
            <a:off x="0" y="2705298"/>
            <a:ext cx="18288000"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Under sampling- We balance the dataset by randomly undersampling the majority class . This improves the performance of ANN in predicting stroke but gives accuracy of only 78% and f1 score for stroke is 0.79.</a:t>
            </a:r>
          </a:p>
        </p:txBody>
      </p:sp>
      <p:sp>
        <p:nvSpPr>
          <p:cNvPr name="TextBox 8" id="8"/>
          <p:cNvSpPr txBox="true"/>
          <p:nvPr/>
        </p:nvSpPr>
        <p:spPr>
          <a:xfrm rot="0">
            <a:off x="0" y="4401601"/>
            <a:ext cx="18288000"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Oversampling-In this technique we balance the dataset by oversampling the majority class. This improves the performance of ANN in detecting stroke and gives accuracy of 81% and f1 score for stroke is 0.83 which is better than under sampling.</a:t>
            </a:r>
          </a:p>
        </p:txBody>
      </p:sp>
      <p:sp>
        <p:nvSpPr>
          <p:cNvPr name="TextBox 9" id="9"/>
          <p:cNvSpPr txBox="true"/>
          <p:nvPr/>
        </p:nvSpPr>
        <p:spPr>
          <a:xfrm rot="0">
            <a:off x="0" y="6319301"/>
            <a:ext cx="18288000"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SMOTE(Synthetic Minority Oversampling Technique) -It creates synthetic instances on the line segments joined along random k nearest neighbors of minority class. This gives an accuracy of 83% and f1 score of 0.84 which is better than oversampling.</a:t>
            </a:r>
          </a:p>
        </p:txBody>
      </p:sp>
      <p:sp>
        <p:nvSpPr>
          <p:cNvPr name="TextBox 10" id="10"/>
          <p:cNvSpPr txBox="true"/>
          <p:nvPr/>
        </p:nvSpPr>
        <p:spPr>
          <a:xfrm rot="0">
            <a:off x="0" y="8045747"/>
            <a:ext cx="18288000" cy="1222375"/>
          </a:xfrm>
          <a:prstGeom prst="rect">
            <a:avLst/>
          </a:prstGeom>
        </p:spPr>
        <p:txBody>
          <a:bodyPr anchor="t" rtlCol="false" tIns="0" lIns="0" bIns="0" rIns="0">
            <a:spAutoFit/>
          </a:bodyPr>
          <a:lstStyle/>
          <a:p>
            <a:pPr algn="ctr">
              <a:lnSpc>
                <a:spcPts val="3199"/>
              </a:lnSpc>
              <a:spcBef>
                <a:spcPct val="0"/>
              </a:spcBef>
            </a:pPr>
            <a:r>
              <a:rPr lang="en-US" sz="2499" spc="94">
                <a:solidFill>
                  <a:srgbClr val="000000"/>
                </a:solidFill>
                <a:latin typeface="Cocomat Pro Heavy"/>
              </a:rPr>
              <a:t>SMOTETomek - It is a smote variation combining oversampling minority class using SMOTE and then undersampling by removing data identified as Tomek links from majority class(samples closest to minority class).It gives an accuracy of 83% and f1 score of 0.84 which is same as SMOTE.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DAF0Qc0qq6M</dc:identifier>
  <dcterms:modified xsi:type="dcterms:W3CDTF">2011-08-01T06:04:30Z</dcterms:modified>
  <cp:revision>1</cp:revision>
  <dc:title>Purple Illustrative The Human Body Presentation</dc:title>
</cp:coreProperties>
</file>